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20.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xml" ContentType="application/vnd.openxmlformats-officedocument.presentationml.slide+xml"/>
  <Override PartName="/ppt/slides/slide22.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0.xml" ContentType="application/vnd.openxmlformats-officedocument.presentationml.notes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3" r:id="rId3"/>
    <p:sldId id="277" r:id="rId4"/>
    <p:sldId id="257" r:id="rId5"/>
    <p:sldId id="278" r:id="rId6"/>
    <p:sldId id="279" r:id="rId7"/>
    <p:sldId id="291" r:id="rId8"/>
    <p:sldId id="297" r:id="rId9"/>
    <p:sldId id="298" r:id="rId10"/>
    <p:sldId id="306" r:id="rId11"/>
    <p:sldId id="294" r:id="rId12"/>
    <p:sldId id="304" r:id="rId13"/>
    <p:sldId id="309" r:id="rId14"/>
    <p:sldId id="299" r:id="rId15"/>
    <p:sldId id="296" r:id="rId16"/>
    <p:sldId id="295" r:id="rId17"/>
    <p:sldId id="287" r:id="rId18"/>
    <p:sldId id="308" r:id="rId19"/>
    <p:sldId id="293" r:id="rId20"/>
    <p:sldId id="312" r:id="rId21"/>
    <p:sldId id="300" r:id="rId22"/>
    <p:sldId id="301" r:id="rId23"/>
    <p:sldId id="313" r:id="rId24"/>
    <p:sldId id="302" r:id="rId25"/>
    <p:sldId id="305" r:id="rId26"/>
    <p:sldId id="314" r:id="rId27"/>
    <p:sldId id="315" r:id="rId2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Aria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Aria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Aria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Arial" charset="0"/>
        <a:ea typeface="MS PGothic" charset="0"/>
        <a:cs typeface="MS PGothic" charset="0"/>
      </a:defRPr>
    </a:lvl5pPr>
    <a:lvl6pPr marL="2286000" algn="l" defTabSz="457200" rtl="0" eaLnBrk="1" latinLnBrk="0" hangingPunct="1">
      <a:defRPr kern="1200">
        <a:solidFill>
          <a:schemeClr val="tx1"/>
        </a:solidFill>
        <a:latin typeface="Arial" charset="0"/>
        <a:ea typeface="MS PGothic" charset="0"/>
        <a:cs typeface="MS PGothic" charset="0"/>
      </a:defRPr>
    </a:lvl6pPr>
    <a:lvl7pPr marL="2743200" algn="l" defTabSz="457200" rtl="0" eaLnBrk="1" latinLnBrk="0" hangingPunct="1">
      <a:defRPr kern="1200">
        <a:solidFill>
          <a:schemeClr val="tx1"/>
        </a:solidFill>
        <a:latin typeface="Arial" charset="0"/>
        <a:ea typeface="MS PGothic" charset="0"/>
        <a:cs typeface="MS PGothic" charset="0"/>
      </a:defRPr>
    </a:lvl7pPr>
    <a:lvl8pPr marL="3200400" algn="l" defTabSz="457200" rtl="0" eaLnBrk="1" latinLnBrk="0" hangingPunct="1">
      <a:defRPr kern="1200">
        <a:solidFill>
          <a:schemeClr val="tx1"/>
        </a:solidFill>
        <a:latin typeface="Arial" charset="0"/>
        <a:ea typeface="MS PGothic" charset="0"/>
        <a:cs typeface="MS PGothic" charset="0"/>
      </a:defRPr>
    </a:lvl8pPr>
    <a:lvl9pPr marL="3657600" algn="l" defTabSz="457200" rtl="0" eaLnBrk="1" latinLnBrk="0" hangingPunct="1">
      <a:defRPr kern="1200">
        <a:solidFill>
          <a:schemeClr val="tx1"/>
        </a:solidFill>
        <a:latin typeface="Arial"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Peter Lindberg" initials="PL" lastIdx="10" clrIdx="6">
    <p:extLst>
      <p:ext uri="{19B8F6BF-5375-455C-9EA6-DF929625EA0E}">
        <p15:presenceInfo xmlns:p15="http://schemas.microsoft.com/office/powerpoint/2012/main" userId="33b5163ef156ad65" providerId="Windows Live"/>
      </p:ext>
    </p:extLst>
  </p:cmAuthor>
  <p:cmAuthor id="1" name="Richmond, Aaron" initials="RA" lastIdx="1" clrIdx="0">
    <p:extLst/>
  </p:cmAuthor>
  <p:cmAuthor id="8" name="Nadezda Lyubchik" initials="NL" lastIdx="7" clrIdx="7">
    <p:extLst>
      <p:ext uri="{19B8F6BF-5375-455C-9EA6-DF929625EA0E}">
        <p15:presenceInfo xmlns:p15="http://schemas.microsoft.com/office/powerpoint/2012/main" userId="bddfbc346a0ab4e8" providerId="Windows Live"/>
      </p:ext>
    </p:extLst>
  </p:cmAuthor>
  <p:cmAuthor id="2" name="Richmond, Aaron" initials="RA [2]" lastIdx="1" clrIdx="1">
    <p:extLst/>
  </p:cmAuthor>
  <p:cmAuthor id="3" name="Richmond, Aaron" initials="RA [3]" lastIdx="1" clrIdx="2">
    <p:extLst/>
  </p:cmAuthor>
  <p:cmAuthor id="4" name="Richmond, Aaron" initials="RA [4]" lastIdx="1" clrIdx="3">
    <p:extLst/>
  </p:cmAuthor>
  <p:cmAuthor id="5" name="Richmond, Aaron" initials="RA [5]" lastIdx="1" clrIdx="4">
    <p:extLst/>
  </p:cmAuthor>
  <p:cmAuthor id="6" name="Ropp, Anna" initials="RA" lastIdx="5"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060"/>
    <p:restoredTop sz="60594" autoAdjust="0"/>
  </p:normalViewPr>
  <p:slideViewPr>
    <p:cSldViewPr snapToGrid="0" snapToObjects="1">
      <p:cViewPr varScale="1">
        <p:scale>
          <a:sx n="44" d="100"/>
          <a:sy n="44" d="100"/>
        </p:scale>
        <p:origin x="1494" y="42"/>
      </p:cViewPr>
      <p:guideLst>
        <p:guide orient="horz" pos="2160"/>
        <p:guide pos="2880"/>
      </p:guideLst>
    </p:cSldViewPr>
  </p:slideViewPr>
  <p:notesTextViewPr>
    <p:cViewPr>
      <p:scale>
        <a:sx n="100" d="100"/>
        <a:sy n="100" d="100"/>
      </p:scale>
      <p:origin x="0" y="-2046"/>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Calibri" charset="0"/>
              </a:defRPr>
            </a:lvl1pPr>
          </a:lstStyle>
          <a:p>
            <a:pPr>
              <a:defRPr/>
            </a:pPr>
            <a:fld id="{DDBA76DA-8D37-2547-8A68-26FBB4557114}" type="datetimeFigureOut">
              <a:rPr lang="en-US"/>
              <a:pPr>
                <a:defRPr/>
              </a:pPr>
              <a:t>9/30/2016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charset="0"/>
              </a:defRPr>
            </a:lvl1pPr>
          </a:lstStyle>
          <a:p>
            <a:pPr>
              <a:defRPr/>
            </a:pPr>
            <a:fld id="{E596CCE2-6906-8A46-A82B-EE01A5B082A7}" type="slidenum">
              <a:rPr lang="en-US"/>
              <a:pPr>
                <a:defRPr/>
              </a:pPr>
              <a:t>‹#›</a:t>
            </a:fld>
            <a:endParaRPr lang="en-US"/>
          </a:p>
        </p:txBody>
      </p:sp>
    </p:spTree>
    <p:extLst>
      <p:ext uri="{BB962C8B-B14F-4D97-AF65-F5344CB8AC3E}">
        <p14:creationId xmlns:p14="http://schemas.microsoft.com/office/powerpoint/2010/main" val="15933735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cft.vanderbilt.edu/guides-sub-pages/cat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topix.teachpsych.org/w/file/86713183/Do%20Perfect%20Parents%20make%20Perfect%20Children%20(1).doc"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topix.teachpsych.org/w/file/86713198/Do%20Perfect%20Parents%20-%20answers%20(1).doc"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cft.vanderbilt.edu/guides-sub-pages/cat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ei.public.iastate.edu/manuscript/ECR-S.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b="1" dirty="0">
                <a:latin typeface="Calibri" charset="0"/>
                <a:ea typeface="MS PGothic" charset="0"/>
              </a:rPr>
              <a:t>Classroom Recommendations: </a:t>
            </a:r>
            <a:r>
              <a:rPr lang="en-US" sz="1200" b="0" kern="1200" dirty="0">
                <a:solidFill>
                  <a:schemeClr val="tx1"/>
                </a:solidFill>
                <a:effectLst/>
                <a:latin typeface="+mn-lt"/>
                <a:ea typeface="MS PGothic" panose="020B0600070205080204" pitchFamily="34" charset="-128"/>
                <a:cs typeface="MS PGothic" charset="0"/>
              </a:rPr>
              <a:t>This</a:t>
            </a:r>
            <a:r>
              <a:rPr lang="en-US" sz="1200" b="0" kern="1200" baseline="0" dirty="0">
                <a:solidFill>
                  <a:schemeClr val="tx1"/>
                </a:solidFill>
                <a:effectLst/>
                <a:latin typeface="+mn-lt"/>
                <a:ea typeface="MS PGothic" panose="020B0600070205080204" pitchFamily="34" charset="-128"/>
                <a:cs typeface="MS PGothic" charset="0"/>
              </a:rPr>
              <a:t> PowerPoint is designed to </a:t>
            </a:r>
            <a:r>
              <a:rPr lang="en-US" sz="1200" kern="1200" dirty="0">
                <a:solidFill>
                  <a:schemeClr val="tx1"/>
                </a:solidFill>
                <a:effectLst/>
                <a:latin typeface="+mn-lt"/>
                <a:ea typeface="MS PGothic" panose="020B0600070205080204" pitchFamily="34" charset="-128"/>
                <a:cs typeface="MS PGothic" charset="0"/>
              </a:rPr>
              <a:t>present this information over the course of two (75-minute) days. If you only have one day to present this information or your class is 50-minutes, you will need to delete some discussion questions and perhaps some material. The activities could be converted to homework assignments to free up class time. </a:t>
            </a:r>
            <a:endParaRPr lang="en-US" dirty="0">
              <a:effectLst/>
            </a:endParaRPr>
          </a:p>
          <a:p>
            <a:pPr eaLnBrk="1" hangingPunct="1">
              <a:spcBef>
                <a:spcPct val="0"/>
              </a:spcBef>
              <a:buFontTx/>
              <a:buNone/>
            </a:pPr>
            <a:endParaRPr lang="en-US" dirty="0">
              <a:latin typeface="Calibri" charset="0"/>
              <a:ea typeface="MS PGothic" charset="0"/>
            </a:endParaRPr>
          </a:p>
          <a:p>
            <a:pPr eaLnBrk="1" hangingPunct="1">
              <a:spcBef>
                <a:spcPct val="0"/>
              </a:spcBef>
            </a:pPr>
            <a:r>
              <a:rPr lang="en-US" b="1" dirty="0">
                <a:latin typeface="Calibri" charset="0"/>
                <a:ea typeface="MS PGothic" charset="0"/>
              </a:rPr>
              <a:t>Overview: </a:t>
            </a:r>
            <a:r>
              <a:rPr lang="en-US" b="0" dirty="0">
                <a:latin typeface="Calibri" charset="0"/>
                <a:ea typeface="MS PGothic" charset="0"/>
              </a:rPr>
              <a:t>The family development module introduces students to different kinds of families, definition of a family, and the development path of a family. The accompanying PowerPoint presentation provides material for your class, including activities and discussion questions, which are designed to help keep your students interested and engaged in the material. </a:t>
            </a: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Technical Note: </a:t>
            </a:r>
            <a:r>
              <a:rPr lang="en-US" dirty="0">
                <a:latin typeface="Calibri" charset="0"/>
                <a:ea typeface="MS PGothic" charset="0"/>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b="1" dirty="0">
                <a:latin typeface="Calibri" charset="0"/>
                <a:ea typeface="MS PGothic" charset="0"/>
              </a:rPr>
              <a:t>(Click) </a:t>
            </a:r>
            <a:r>
              <a:rPr lang="en-US" dirty="0">
                <a:latin typeface="Calibri" charset="0"/>
                <a:ea typeface="MS PGothic" charset="0"/>
              </a:rPr>
              <a:t>– that corresponds to each animation.</a:t>
            </a:r>
          </a:p>
          <a:p>
            <a:pPr eaLnBrk="1" hangingPunct="1">
              <a:spcBef>
                <a:spcPct val="0"/>
              </a:spcBef>
            </a:pPr>
            <a:endParaRPr lang="en-US" dirty="0">
              <a:latin typeface="Calibri" charset="0"/>
              <a:ea typeface="MS PGothic" charset="0"/>
            </a:endParaRPr>
          </a:p>
          <a:p>
            <a:pPr eaLnBrk="1" hangingPunct="1">
              <a:spcBef>
                <a:spcPct val="0"/>
              </a:spcBef>
            </a:pPr>
            <a:r>
              <a:rPr lang="en-US" dirty="0">
                <a:latin typeface="Calibri" charset="0"/>
                <a:ea typeface="MS PGothic" charset="0"/>
              </a:rPr>
              <a:t>You may also find hyperlinks to outside videos at various places in the slides. These hyperlinks are embedded in text and indicated by color and in the notes section.</a:t>
            </a: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EFCCC0D1-8E57-D947-BD59-EED7EC8DCA8F}" type="slidenum">
              <a:rPr lang="en-US" sz="1200">
                <a:latin typeface="Calibri" charset="0"/>
              </a:rPr>
              <a:pPr/>
              <a:t>1</a:t>
            </a:fld>
            <a:endParaRPr lang="en-US" sz="1200" dirty="0">
              <a:latin typeface="Calibri" charset="0"/>
            </a:endParaRPr>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cs typeface="+mn-cs"/>
              </a:rPr>
              <a:t>This slide orients</a:t>
            </a:r>
            <a:r>
              <a:rPr lang="en-US" altLang="en-US" baseline="0" dirty="0">
                <a:cs typeface="+mn-cs"/>
              </a:rPr>
              <a:t> students to where the class is in the overview. </a:t>
            </a:r>
          </a:p>
          <a:p>
            <a:pPr eaLnBrk="1" hangingPunct="1">
              <a:spcBef>
                <a:spcPct val="0"/>
              </a:spcBef>
              <a:defRPr/>
            </a:pPr>
            <a:endParaRPr lang="en-US" altLang="en-US" baseline="0" dirty="0">
              <a:cs typeface="+mn-cs"/>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235EACD0-C2BE-2643-A751-65D0140F941B}" type="slidenum">
              <a:rPr lang="en-US" sz="1200">
                <a:latin typeface="Calibri" charset="0"/>
              </a:rPr>
              <a:pPr/>
              <a:t>10</a:t>
            </a:fld>
            <a:endParaRPr lang="en-US" sz="1200">
              <a:latin typeface="Calibri" charset="0"/>
            </a:endParaRPr>
          </a:p>
        </p:txBody>
      </p:sp>
    </p:spTree>
    <p:extLst>
      <p:ext uri="{BB962C8B-B14F-4D97-AF65-F5344CB8AC3E}">
        <p14:creationId xmlns:p14="http://schemas.microsoft.com/office/powerpoint/2010/main" val="783368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This slide can</a:t>
            </a:r>
            <a:r>
              <a:rPr lang="en-US" baseline="0" dirty="0">
                <a:latin typeface="Calibri" charset="0"/>
                <a:ea typeface="MS PGothic" charset="0"/>
              </a:rPr>
              <a:t> help you attachment style and how it relates to adult romantic relationships. </a:t>
            </a: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Attachment Styles</a:t>
            </a:r>
            <a:r>
              <a:rPr lang="en-US" baseline="0" dirty="0">
                <a:latin typeface="Calibri" charset="0"/>
                <a:ea typeface="MS PGothic" charset="0"/>
              </a:rPr>
              <a:t> </a:t>
            </a:r>
          </a:p>
          <a:p>
            <a:pPr marL="0" marR="0" lvl="1" indent="0" algn="l" defTabSz="4572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The close relationships we have when we are young can affect the types of relationships we seek when we are adults. Attachment theory is one way to explain how our working models of how relationships work that we learn in childhood affect our relationships as adults. </a:t>
            </a:r>
          </a:p>
          <a:p>
            <a:pPr eaLnBrk="1" hangingPunct="1">
              <a:spcBef>
                <a:spcPct val="0"/>
              </a:spcBef>
            </a:pPr>
            <a:endParaRPr lang="en-US" baseline="0"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Secure attachment</a:t>
            </a:r>
          </a:p>
          <a:p>
            <a:pPr eaLnBrk="1" hangingPunct="1">
              <a:spcBef>
                <a:spcPct val="0"/>
              </a:spcBef>
            </a:pPr>
            <a:r>
              <a:rPr lang="en-US" sz="1200" b="1" kern="1200" dirty="0">
                <a:solidFill>
                  <a:schemeClr val="tx1"/>
                </a:solidFill>
                <a:effectLst/>
                <a:latin typeface="+mn-lt"/>
                <a:ea typeface="MS PGothic" panose="020B0600070205080204" pitchFamily="34" charset="-128"/>
                <a:cs typeface="MS PGothic" charset="0"/>
              </a:rPr>
              <a:t>Secure attachment </a:t>
            </a:r>
            <a:r>
              <a:rPr lang="en-US" sz="1200" b="0" kern="1200" dirty="0">
                <a:solidFill>
                  <a:schemeClr val="tx1"/>
                </a:solidFill>
                <a:effectLst/>
                <a:latin typeface="+mn-lt"/>
                <a:ea typeface="MS PGothic" panose="020B0600070205080204" pitchFamily="34" charset="-128"/>
                <a:cs typeface="MS PGothic" charset="0"/>
              </a:rPr>
              <a:t>is </a:t>
            </a:r>
            <a:r>
              <a:rPr lang="en-US" sz="1200" kern="1200" dirty="0">
                <a:solidFill>
                  <a:schemeClr val="tx1"/>
                </a:solidFill>
                <a:effectLst/>
                <a:latin typeface="+mn-lt"/>
                <a:ea typeface="MS PGothic" panose="020B0600070205080204" pitchFamily="34" charset="-128"/>
                <a:cs typeface="MS PGothic" charset="0"/>
              </a:rPr>
              <a:t>likely to occur when a parent is responsive, soothing children when they cry, for example. 60% of children in the U.S. have secure attachment. </a:t>
            </a: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dirty="0">
                <a:latin typeface="Calibri" charset="0"/>
                <a:ea typeface="MS PGothic" charset="0"/>
              </a:rPr>
              <a:t>Anxious-resistant</a:t>
            </a:r>
          </a:p>
          <a:p>
            <a:pPr marL="0" marR="0" lvl="2" indent="0" algn="l" defTabSz="4572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About 20% of children have an </a:t>
            </a:r>
            <a:r>
              <a:rPr lang="en-US" sz="1200" b="1" kern="1200" dirty="0">
                <a:solidFill>
                  <a:schemeClr val="tx1"/>
                </a:solidFill>
                <a:effectLst/>
                <a:latin typeface="+mn-lt"/>
                <a:ea typeface="MS PGothic" panose="020B0600070205080204" pitchFamily="34" charset="-128"/>
                <a:cs typeface="MS PGothic" charset="0"/>
              </a:rPr>
              <a:t>anxious-resistant attachment</a:t>
            </a:r>
            <a:r>
              <a:rPr lang="en-US" sz="1200" kern="1200" dirty="0">
                <a:solidFill>
                  <a:schemeClr val="tx1"/>
                </a:solidFill>
                <a:effectLst/>
                <a:latin typeface="+mn-lt"/>
                <a:ea typeface="MS PGothic" panose="020B0600070205080204" pitchFamily="34" charset="-128"/>
                <a:cs typeface="MS PGothic" charset="0"/>
              </a:rPr>
              <a:t> style. Adults who had an anxious-resistant (sometimes called anxious-preoccupied) attachment with their parent often worry that others will not love them and sometimes find that romantic partners do not want to get as close to them as they would like. </a:t>
            </a:r>
            <a:endParaRPr lang="en-US" dirty="0">
              <a:latin typeface="Calibri" charset="0"/>
              <a:ea typeface="MS PGothic" charset="0"/>
            </a:endParaRP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Anxious-avoidant</a:t>
            </a:r>
          </a:p>
          <a:p>
            <a:pPr marL="0" marR="0" lvl="2" indent="0" algn="l" defTabSz="4572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Another 20% of children in the U.S. have an </a:t>
            </a:r>
            <a:r>
              <a:rPr lang="en-US" sz="1200" b="1" kern="1200" dirty="0">
                <a:solidFill>
                  <a:schemeClr val="tx1"/>
                </a:solidFill>
                <a:effectLst/>
                <a:latin typeface="+mn-lt"/>
                <a:ea typeface="MS PGothic" panose="020B0600070205080204" pitchFamily="34" charset="-128"/>
                <a:cs typeface="MS PGothic" charset="0"/>
              </a:rPr>
              <a:t>anxious-avoidant attachment style</a:t>
            </a:r>
            <a:r>
              <a:rPr lang="en-US" sz="1200" kern="1200" dirty="0">
                <a:solidFill>
                  <a:schemeClr val="tx1"/>
                </a:solidFill>
                <a:effectLst/>
                <a:latin typeface="+mn-lt"/>
                <a:ea typeface="MS PGothic" panose="020B0600070205080204" pitchFamily="34" charset="-128"/>
                <a:cs typeface="MS PGothic" charset="0"/>
              </a:rPr>
              <a:t>. Adults who had an anxious-avoidant attachment style with their parents are not likely to want to get close to romantic partners and may not care too much about intimate relationships. It can be uncomfortable for them to be close to or rely on others.  </a:t>
            </a: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eaLnBrk="1" hangingPunct="1">
              <a:spcBef>
                <a:spcPct val="0"/>
              </a:spcBef>
            </a:pPr>
            <a:r>
              <a:rPr lang="en-US" b="1" dirty="0">
                <a:latin typeface="Calibri" charset="0"/>
                <a:ea typeface="MS PGothic" charset="0"/>
              </a:rPr>
              <a:t>(Click): </a:t>
            </a:r>
            <a:r>
              <a:rPr lang="en-US" b="0" dirty="0">
                <a:latin typeface="Calibri" charset="0"/>
                <a:ea typeface="MS PGothic" charset="0"/>
              </a:rPr>
              <a:t>Coherence</a:t>
            </a:r>
          </a:p>
          <a:p>
            <a:pPr marL="0" marR="0" lvl="2" indent="0" algn="l" defTabSz="4572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Our attachment styles, however, can change. </a:t>
            </a:r>
            <a:r>
              <a:rPr lang="en-US" sz="1200" b="1" kern="1200" dirty="0">
                <a:solidFill>
                  <a:schemeClr val="tx1"/>
                </a:solidFill>
                <a:effectLst/>
                <a:latin typeface="+mn-lt"/>
                <a:ea typeface="MS PGothic" panose="020B0600070205080204" pitchFamily="34" charset="-128"/>
                <a:cs typeface="MS PGothic" charset="0"/>
              </a:rPr>
              <a:t>Coherence</a:t>
            </a:r>
            <a:r>
              <a:rPr lang="en-US" sz="1200" kern="1200" dirty="0">
                <a:solidFill>
                  <a:schemeClr val="tx1"/>
                </a:solidFill>
                <a:effectLst/>
                <a:latin typeface="+mn-lt"/>
                <a:ea typeface="MS PGothic" panose="020B0600070205080204" pitchFamily="34" charset="-128"/>
                <a:cs typeface="MS PGothic" charset="0"/>
              </a:rPr>
              <a:t> is when an adult gains insight about their childhood experiences and realizes that it does not mean that they are unworthy of love or that others are untrustworthy. Please</a:t>
            </a:r>
            <a:r>
              <a:rPr lang="en-US" sz="1200" kern="1200" baseline="0" dirty="0">
                <a:solidFill>
                  <a:schemeClr val="tx1"/>
                </a:solidFill>
                <a:effectLst/>
                <a:latin typeface="+mn-lt"/>
                <a:ea typeface="MS PGothic" panose="020B0600070205080204" pitchFamily="34" charset="-128"/>
                <a:cs typeface="MS PGothic" charset="0"/>
              </a:rPr>
              <a:t> note that you will likely have students who were not securely attached to at least one of their parents, and they may be uncertain of their future romantic relationship prospects. Emphasizing that romantic attachment styles can change with some work will likely be helpful for those students. </a:t>
            </a:r>
            <a:endParaRPr lang="en-US" sz="1200" kern="1200" dirty="0">
              <a:solidFill>
                <a:schemeClr val="tx1"/>
              </a:solidFill>
              <a:effectLst/>
              <a:latin typeface="+mn-lt"/>
              <a:ea typeface="MS PGothic" panose="020B0600070205080204" pitchFamily="34" charset="-128"/>
              <a:cs typeface="MS PGothic" charset="0"/>
            </a:endParaRP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D3CEC386-0840-834D-A320-753489F94160}" type="slidenum">
              <a:rPr lang="en-US" sz="1200">
                <a:latin typeface="Calibri" charset="0"/>
              </a:rPr>
              <a:pPr/>
              <a:t>11</a:t>
            </a:fld>
            <a:endParaRPr lang="en-US" sz="1200">
              <a:latin typeface="Calibri" charset="0"/>
            </a:endParaRPr>
          </a:p>
        </p:txBody>
      </p:sp>
    </p:spTree>
    <p:extLst>
      <p:ext uri="{BB962C8B-B14F-4D97-AF65-F5344CB8AC3E}">
        <p14:creationId xmlns:p14="http://schemas.microsoft.com/office/powerpoint/2010/main" val="1025202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Classroom Assessment Technique (CAT): The Muddiest Point</a:t>
            </a:r>
          </a:p>
          <a:p>
            <a:pPr eaLnBrk="1" hangingPunct="1">
              <a:spcBef>
                <a:spcPct val="0"/>
              </a:spcBef>
            </a:pPr>
            <a:endParaRPr lang="en-US" altLang="en-US" dirty="0"/>
          </a:p>
          <a:p>
            <a:pPr eaLnBrk="1" hangingPunct="1">
              <a:spcBef>
                <a:spcPct val="0"/>
              </a:spcBef>
            </a:pPr>
            <a:r>
              <a:rPr lang="en-US" altLang="en-US" dirty="0"/>
              <a:t>Ask students to write down the “muddiest point” – that is any concept they are still struggling to understand of any questions they still may have about the material. With remaining class time, ask students to share their muddiest point and provide additional review on these points. </a:t>
            </a:r>
            <a:endParaRPr lang="en-US" altLang="en-US" b="1" dirty="0"/>
          </a:p>
          <a:p>
            <a:pPr eaLnBrk="1" hangingPunct="1">
              <a:spcBef>
                <a:spcPct val="0"/>
              </a:spcBef>
            </a:pPr>
            <a:endParaRPr lang="en-US" altLang="en-US" dirty="0"/>
          </a:p>
          <a:p>
            <a:pPr eaLnBrk="1" hangingPunct="1">
              <a:spcBef>
                <a:spcPct val="0"/>
              </a:spcBef>
            </a:pPr>
            <a:r>
              <a:rPr lang="en-US" altLang="en-US" dirty="0"/>
              <a:t>If you do not conclude with this Classroom Assessment Technique (CAT), it would helpful to use another CAT. It could be in the form of a:</a:t>
            </a:r>
          </a:p>
          <a:p>
            <a:pPr lvl="1" eaLnBrk="1" hangingPunct="1">
              <a:spcBef>
                <a:spcPct val="0"/>
              </a:spcBef>
            </a:pPr>
            <a:r>
              <a:rPr lang="en-US" altLang="en-US" dirty="0"/>
              <a:t>Muddy point</a:t>
            </a:r>
          </a:p>
          <a:p>
            <a:pPr lvl="1" eaLnBrk="1" hangingPunct="1">
              <a:spcBef>
                <a:spcPct val="0"/>
              </a:spcBef>
            </a:pPr>
            <a:r>
              <a:rPr lang="en-US" altLang="en-US" dirty="0"/>
              <a:t>One-minute paper</a:t>
            </a:r>
          </a:p>
          <a:p>
            <a:pPr lvl="1" eaLnBrk="1" hangingPunct="1">
              <a:spcBef>
                <a:spcPct val="0"/>
              </a:spcBef>
            </a:pPr>
            <a:r>
              <a:rPr lang="en-US" altLang="en-US" dirty="0"/>
              <a:t>Background knowledge</a:t>
            </a:r>
          </a:p>
          <a:p>
            <a:pPr lvl="1" eaLnBrk="1" hangingPunct="1">
              <a:spcBef>
                <a:spcPct val="0"/>
              </a:spcBef>
            </a:pPr>
            <a:r>
              <a:rPr lang="en-US" altLang="en-US" dirty="0"/>
              <a:t>What’s the Principle?</a:t>
            </a:r>
          </a:p>
          <a:p>
            <a:pPr lvl="1" eaLnBrk="1" hangingPunct="1">
              <a:spcBef>
                <a:spcPct val="0"/>
              </a:spcBef>
            </a:pPr>
            <a:r>
              <a:rPr lang="en-US" altLang="en-US" dirty="0"/>
              <a:t>Defining features Matrix: </a:t>
            </a:r>
          </a:p>
          <a:p>
            <a:pPr eaLnBrk="1" hangingPunct="1">
              <a:spcBef>
                <a:spcPct val="0"/>
              </a:spcBef>
            </a:pPr>
            <a:r>
              <a:rPr lang="en-US" altLang="en-US" dirty="0"/>
              <a:t>For more information on CATs click here: </a:t>
            </a:r>
            <a:r>
              <a:rPr lang="en-US" altLang="en-US" dirty="0">
                <a:hlinkClick r:id="rId3"/>
              </a:rPr>
              <a:t>http://cft.vanderbilt.edu/guides-sub-pages/cats/</a:t>
            </a:r>
            <a:r>
              <a:rPr lang="en-US" altLang="en-US" dirty="0"/>
              <a:t> </a:t>
            </a:r>
          </a:p>
          <a:p>
            <a:endParaRPr lang="en-US" dirty="0">
              <a:latin typeface="Calibri" charset="0"/>
              <a:ea typeface="MS PGothic"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2ABB5673-4DEF-3248-9EAE-3C7132E07268}" type="slidenum">
              <a:rPr lang="en-US" sz="1200">
                <a:latin typeface="Calibri" charset="0"/>
              </a:rPr>
              <a:pPr/>
              <a:t>12</a:t>
            </a:fld>
            <a:endParaRPr lang="en-US" sz="1200">
              <a:latin typeface="Calibri" charset="0"/>
            </a:endParaRPr>
          </a:p>
        </p:txBody>
      </p:sp>
    </p:spTree>
    <p:extLst>
      <p:ext uri="{BB962C8B-B14F-4D97-AF65-F5344CB8AC3E}">
        <p14:creationId xmlns:p14="http://schemas.microsoft.com/office/powerpoint/2010/main" val="1350490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cs typeface="+mn-cs"/>
              </a:rPr>
              <a:t>This slide orients</a:t>
            </a:r>
            <a:r>
              <a:rPr lang="en-US" altLang="en-US" baseline="0" dirty="0">
                <a:cs typeface="+mn-cs"/>
              </a:rPr>
              <a:t> students to where the class is in the overview. </a:t>
            </a:r>
          </a:p>
          <a:p>
            <a:pPr eaLnBrk="1" hangingPunct="1">
              <a:spcBef>
                <a:spcPct val="0"/>
              </a:spcBef>
              <a:defRPr/>
            </a:pPr>
            <a:endParaRPr lang="en-US" altLang="en-US" baseline="0" dirty="0">
              <a:cs typeface="+mn-cs"/>
            </a:endParaRPr>
          </a:p>
          <a:p>
            <a:pPr eaLnBrk="1" hangingPunct="1">
              <a:spcBef>
                <a:spcPct val="0"/>
              </a:spcBef>
              <a:defRPr/>
            </a:pPr>
            <a:r>
              <a:rPr lang="en-US" altLang="en-US" baseline="0" dirty="0">
                <a:cs typeface="+mn-cs"/>
              </a:rPr>
              <a:t>If you did the Muddiest Point CAT at the end of last class, be sure to answer any questions students had and clear up any misunderstandings before moving on to new material. </a:t>
            </a:r>
            <a:endParaRPr lang="en-US" altLang="en-US" dirty="0">
              <a:cs typeface="+mn-cs"/>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235EACD0-C2BE-2643-A751-65D0140F941B}" type="slidenum">
              <a:rPr lang="en-US" sz="1200">
                <a:latin typeface="Calibri" charset="0"/>
              </a:rPr>
              <a:pPr/>
              <a:t>13</a:t>
            </a:fld>
            <a:endParaRPr lang="en-US" sz="1200">
              <a:latin typeface="Calibri" charset="0"/>
            </a:endParaRPr>
          </a:p>
        </p:txBody>
      </p:sp>
    </p:spTree>
    <p:extLst>
      <p:ext uri="{BB962C8B-B14F-4D97-AF65-F5344CB8AC3E}">
        <p14:creationId xmlns:p14="http://schemas.microsoft.com/office/powerpoint/2010/main" val="352406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This slide will help you discuss</a:t>
            </a:r>
            <a:r>
              <a:rPr lang="en-US" baseline="0" dirty="0">
                <a:latin typeface="Calibri" charset="0"/>
                <a:ea typeface="MS PGothic" charset="0"/>
              </a:rPr>
              <a:t> some topics in the module centered around dating, marriage, and children. </a:t>
            </a: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Dating, Marriage,</a:t>
            </a:r>
            <a:r>
              <a:rPr lang="en-US" baseline="0" dirty="0">
                <a:latin typeface="Calibri" charset="0"/>
                <a:ea typeface="MS PGothic" charset="0"/>
              </a:rPr>
              <a:t> and (Possibly) Children</a:t>
            </a:r>
          </a:p>
          <a:p>
            <a:pPr eaLnBrk="1" hangingPunct="1">
              <a:spcBef>
                <a:spcPct val="0"/>
              </a:spcBef>
            </a:pPr>
            <a:r>
              <a:rPr lang="en-US" b="0" baseline="0" dirty="0">
                <a:latin typeface="Calibri" charset="0"/>
                <a:ea typeface="MS PGothic" charset="0"/>
              </a:rPr>
              <a:t>This slide explores the topics of dating, marriage, and children. </a:t>
            </a:r>
          </a:p>
          <a:p>
            <a:pPr eaLnBrk="1" hangingPunct="1">
              <a:spcBef>
                <a:spcPct val="0"/>
              </a:spcBef>
            </a:pPr>
            <a:endParaRPr lang="en-US" b="0"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Marriage Market </a:t>
            </a:r>
          </a:p>
          <a:p>
            <a:pPr marL="0" marR="0" lvl="1" indent="0" algn="l" defTabSz="457200" rtl="0" eaLnBrk="1" fontAlgn="base" latinLnBrk="0" hangingPunct="1">
              <a:lnSpc>
                <a:spcPct val="100000"/>
              </a:lnSpc>
              <a:spcBef>
                <a:spcPct val="0"/>
              </a:spcBef>
              <a:spcAft>
                <a:spcPct val="0"/>
              </a:spcAft>
              <a:buClrTx/>
              <a:buSzTx/>
              <a:buFontTx/>
              <a:buNone/>
              <a:tabLst/>
              <a:defRPr/>
            </a:pPr>
            <a:r>
              <a:rPr lang="en-US" sz="1200" b="0" kern="1200" dirty="0">
                <a:solidFill>
                  <a:schemeClr val="tx1"/>
                </a:solidFill>
                <a:effectLst/>
                <a:latin typeface="+mn-lt"/>
                <a:ea typeface="MS PGothic" panose="020B0600070205080204" pitchFamily="34" charset="-128"/>
                <a:cs typeface="MS PGothic" charset="0"/>
              </a:rPr>
              <a:t>The marriage market is </a:t>
            </a:r>
            <a:r>
              <a:rPr lang="en-US" sz="1200" kern="1200" dirty="0">
                <a:solidFill>
                  <a:schemeClr val="tx1"/>
                </a:solidFill>
                <a:effectLst/>
                <a:latin typeface="+mn-lt"/>
                <a:ea typeface="MS PGothic" panose="020B0600070205080204" pitchFamily="34" charset="-128"/>
                <a:cs typeface="MS PGothic" charset="0"/>
              </a:rPr>
              <a:t>how we compare potential mates and find the best option for us. How we find potential romantic partners has changed dramatically over time. Technology now allows us to be able to connect with people who are far away from us geographically. It also lets us filter out individuals we don’t want by characteristics such as age or interests. Some cultures have a physical marriage market, such as the </a:t>
            </a:r>
            <a:r>
              <a:rPr lang="en-US" sz="1200" kern="1200" dirty="0" err="1">
                <a:solidFill>
                  <a:schemeClr val="tx1"/>
                </a:solidFill>
                <a:effectLst/>
                <a:latin typeface="+mn-lt"/>
                <a:ea typeface="MS PGothic" panose="020B0600070205080204" pitchFamily="34" charset="-128"/>
                <a:cs typeface="MS PGothic" charset="0"/>
              </a:rPr>
              <a:t>Shaghai</a:t>
            </a:r>
            <a:r>
              <a:rPr lang="en-US" sz="1200" kern="1200" dirty="0">
                <a:solidFill>
                  <a:schemeClr val="tx1"/>
                </a:solidFill>
                <a:effectLst/>
                <a:latin typeface="+mn-lt"/>
                <a:ea typeface="MS PGothic" panose="020B0600070205080204" pitchFamily="34" charset="-128"/>
                <a:cs typeface="MS PGothic" charset="0"/>
              </a:rPr>
              <a:t> Marriage Market, where parents trade information about their children in order to try to find a suitable mate for them. In India, there are marriage brokers or marriage bureaus that help people find partners. Some cultures have arranged marriages as opposed to love marriages, and, in fact, they can be the preferred way to get married. </a:t>
            </a:r>
          </a:p>
          <a:p>
            <a:pPr eaLnBrk="1" hangingPunct="1">
              <a:spcBef>
                <a:spcPct val="0"/>
              </a:spcBef>
            </a:pPr>
            <a:endParaRPr lang="en-US" baseline="0"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Homogamy</a:t>
            </a:r>
          </a:p>
          <a:p>
            <a:pPr eaLnBrk="1" hangingPunct="1">
              <a:spcBef>
                <a:spcPct val="0"/>
              </a:spcBef>
            </a:pPr>
            <a:r>
              <a:rPr lang="en-US" sz="1200" kern="1200" dirty="0">
                <a:solidFill>
                  <a:schemeClr val="tx1"/>
                </a:solidFill>
                <a:effectLst/>
                <a:latin typeface="+mn-lt"/>
                <a:ea typeface="MS PGothic" panose="020B0600070205080204" pitchFamily="34" charset="-128"/>
                <a:cs typeface="MS PGothic" charset="0"/>
              </a:rPr>
              <a:t>People tend to end up with romantic partners who are very similar to us, which is </a:t>
            </a:r>
            <a:r>
              <a:rPr lang="en-US" sz="1200" b="1" kern="1200" dirty="0">
                <a:solidFill>
                  <a:schemeClr val="tx1"/>
                </a:solidFill>
                <a:effectLst/>
                <a:latin typeface="+mn-lt"/>
                <a:ea typeface="MS PGothic" panose="020B0600070205080204" pitchFamily="34" charset="-128"/>
                <a:cs typeface="MS PGothic" charset="0"/>
              </a:rPr>
              <a:t>homogamy</a:t>
            </a:r>
            <a:r>
              <a:rPr lang="en-US" sz="1200" kern="1200" dirty="0">
                <a:solidFill>
                  <a:schemeClr val="tx1"/>
                </a:solidFill>
                <a:effectLst/>
                <a:latin typeface="+mn-lt"/>
                <a:ea typeface="MS PGothic" panose="020B0600070205080204" pitchFamily="34" charset="-128"/>
                <a:cs typeface="MS PGothic" charset="0"/>
              </a:rPr>
              <a:t>. For example, highly educated people tend to marry other highly educated people. People commonly end up with partners who are similar to them in age, race, social status, and religion. We also tend to end up with people geographically close to us (proximity) and similar to us in physical attractiveness. </a:t>
            </a: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dirty="0">
                <a:latin typeface="Calibri" charset="0"/>
                <a:ea typeface="MS PGothic" charset="0"/>
              </a:rPr>
              <a:t>Cohabitation</a:t>
            </a:r>
            <a:endParaRPr lang="en-US" b="0" dirty="0">
              <a:latin typeface="Calibri" charset="0"/>
              <a:ea typeface="MS PGothic" charset="0"/>
            </a:endParaRPr>
          </a:p>
          <a:p>
            <a:pPr marL="0" marR="0" lvl="2" indent="0" algn="l" defTabSz="457200" rtl="0" eaLnBrk="1" fontAlgn="base" latinLnBrk="0" hangingPunct="1">
              <a:lnSpc>
                <a:spcPct val="100000"/>
              </a:lnSpc>
              <a:spcBef>
                <a:spcPct val="0"/>
              </a:spcBef>
              <a:spcAft>
                <a:spcPct val="0"/>
              </a:spcAft>
              <a:buClrTx/>
              <a:buSzTx/>
              <a:buFontTx/>
              <a:buNone/>
              <a:tabLst/>
              <a:defRPr/>
            </a:pPr>
            <a:r>
              <a:rPr lang="en-US" sz="1200" b="0" kern="1200" dirty="0">
                <a:solidFill>
                  <a:schemeClr val="tx1"/>
                </a:solidFill>
                <a:effectLst/>
                <a:latin typeface="+mn-lt"/>
                <a:ea typeface="MS PGothic" panose="020B0600070205080204" pitchFamily="34" charset="-128"/>
                <a:cs typeface="MS PGothic" charset="0"/>
              </a:rPr>
              <a:t>Cohabitation, romantic pa</a:t>
            </a:r>
            <a:r>
              <a:rPr lang="en-US" sz="1200" kern="1200" dirty="0">
                <a:solidFill>
                  <a:schemeClr val="tx1"/>
                </a:solidFill>
                <a:effectLst/>
                <a:latin typeface="+mn-lt"/>
                <a:ea typeface="MS PGothic" panose="020B0600070205080204" pitchFamily="34" charset="-128"/>
                <a:cs typeface="MS PGothic" charset="0"/>
              </a:rPr>
              <a:t>rtners living together without being married, is on the rise, and it is common in many countries, especially Scandinavian countries of Norway, Sweden, and Iceland. Some cohabitating couples eventually get married while others do not, which has lead to a discussion of whether cohabitation is a step in the progression toward marriage. </a:t>
            </a: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a:t>
            </a:r>
            <a:r>
              <a:rPr lang="en-US" b="0" dirty="0">
                <a:latin typeface="Calibri" charset="0"/>
                <a:ea typeface="MS PGothic" charset="0"/>
              </a:rPr>
              <a:t>Engagement and Marriage</a:t>
            </a:r>
          </a:p>
          <a:p>
            <a:pPr marL="0" marR="0" lvl="1" indent="0" algn="l" defTabSz="457200" rtl="0" eaLnBrk="1" fontAlgn="base" latinLnBrk="0" hangingPunct="1">
              <a:lnSpc>
                <a:spcPct val="100000"/>
              </a:lnSpc>
              <a:spcBef>
                <a:spcPct val="0"/>
              </a:spcBef>
              <a:spcAft>
                <a:spcPct val="0"/>
              </a:spcAft>
              <a:buClrTx/>
              <a:buSzTx/>
              <a:buFontTx/>
              <a:buNone/>
              <a:tabLst/>
              <a:defRPr/>
            </a:pPr>
            <a:r>
              <a:rPr lang="en-US" sz="1200" b="0" kern="1200" dirty="0">
                <a:solidFill>
                  <a:schemeClr val="tx1"/>
                </a:solidFill>
                <a:effectLst/>
                <a:latin typeface="+mn-lt"/>
                <a:ea typeface="MS PGothic" panose="020B0600070205080204" pitchFamily="34" charset="-128"/>
                <a:cs typeface="MS PGothic" charset="0"/>
              </a:rPr>
              <a:t>Engagement is an </a:t>
            </a:r>
            <a:r>
              <a:rPr lang="en-US" sz="1200" kern="1200" dirty="0">
                <a:solidFill>
                  <a:schemeClr val="tx1"/>
                </a:solidFill>
                <a:effectLst/>
                <a:latin typeface="+mn-lt"/>
                <a:ea typeface="MS PGothic" panose="020B0600070205080204" pitchFamily="34" charset="-128"/>
                <a:cs typeface="MS PGothic" charset="0"/>
              </a:rPr>
              <a:t>agreement to get married. The module discusses some differences in engagement across cultures.</a:t>
            </a:r>
            <a:r>
              <a:rPr lang="en-US" sz="1200" kern="1200" baseline="0" dirty="0">
                <a:solidFill>
                  <a:schemeClr val="tx1"/>
                </a:solidFill>
                <a:effectLst/>
                <a:latin typeface="+mn-lt"/>
                <a:ea typeface="MS PGothic" panose="020B0600070205080204" pitchFamily="34" charset="-128"/>
                <a:cs typeface="MS PGothic" charset="0"/>
              </a:rPr>
              <a:t> In some cultures the engagement ring is worn on the right hand and in others it is worn on the left hand. In some cultures, the man proposes, while in others the family proposes. </a:t>
            </a:r>
            <a:r>
              <a:rPr lang="en-US" sz="1200" kern="1200" dirty="0">
                <a:solidFill>
                  <a:schemeClr val="tx1"/>
                </a:solidFill>
                <a:effectLst/>
                <a:latin typeface="+mn-lt"/>
                <a:ea typeface="MS PGothic" panose="020B0600070205080204" pitchFamily="34" charset="-128"/>
                <a:cs typeface="MS PGothic" charset="0"/>
              </a:rPr>
              <a:t>Most people around the world get married (80% by age 49), but they are getting married later in life now than they have in the past, with men getting married later on average compared to women. In addition, more people prefer to stay single than ever before. People in more developed countries are getting married later compared to those in developing countries.  </a:t>
            </a: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eaLnBrk="1" hangingPunct="1">
              <a:spcBef>
                <a:spcPct val="0"/>
              </a:spcBef>
            </a:pPr>
            <a:r>
              <a:rPr lang="en-US" b="1" dirty="0">
                <a:latin typeface="Calibri" charset="0"/>
                <a:ea typeface="MS PGothic" charset="0"/>
              </a:rPr>
              <a:t>(Click): </a:t>
            </a:r>
            <a:r>
              <a:rPr lang="en-US" b="0" dirty="0">
                <a:latin typeface="Calibri" charset="0"/>
                <a:ea typeface="MS PGothic" charset="0"/>
              </a:rPr>
              <a:t>Children</a:t>
            </a:r>
            <a:r>
              <a:rPr lang="en-US" b="0" baseline="0" dirty="0">
                <a:latin typeface="Calibri" charset="0"/>
                <a:ea typeface="MS PGothic" charset="0"/>
              </a:rPr>
              <a:t> or childfree?</a:t>
            </a:r>
          </a:p>
          <a:p>
            <a:pPr eaLnBrk="1" hangingPunct="1">
              <a:spcBef>
                <a:spcPct val="0"/>
              </a:spcBef>
            </a:pPr>
            <a:r>
              <a:rPr lang="en-US" sz="1200" kern="1200" dirty="0">
                <a:solidFill>
                  <a:schemeClr val="tx1"/>
                </a:solidFill>
                <a:effectLst/>
                <a:latin typeface="+mn-lt"/>
                <a:ea typeface="MS PGothic" panose="020B0600070205080204" pitchFamily="34" charset="-128"/>
                <a:cs typeface="MS PGothic" charset="0"/>
              </a:rPr>
              <a:t>More and more people are postponing having children or choosing to not have children. Couples who choose not to have children are </a:t>
            </a:r>
            <a:r>
              <a:rPr lang="en-US" sz="1200" b="1" kern="1200" dirty="0">
                <a:solidFill>
                  <a:schemeClr val="tx1"/>
                </a:solidFill>
                <a:effectLst/>
                <a:latin typeface="+mn-lt"/>
                <a:ea typeface="MS PGothic" panose="020B0600070205080204" pitchFamily="34" charset="-128"/>
                <a:cs typeface="MS PGothic" charset="0"/>
              </a:rPr>
              <a:t>childfree</a:t>
            </a:r>
            <a:r>
              <a:rPr lang="en-US" sz="1200" b="0" kern="1200" dirty="0">
                <a:solidFill>
                  <a:schemeClr val="tx1"/>
                </a:solidFill>
                <a:effectLst/>
                <a:latin typeface="+mn-lt"/>
                <a:ea typeface="MS PGothic" panose="020B0600070205080204" pitchFamily="34" charset="-128"/>
                <a:cs typeface="MS PGothic" charset="0"/>
              </a:rPr>
              <a:t>.</a:t>
            </a:r>
            <a:r>
              <a:rPr lang="en-US" sz="1200" b="0" kern="1200" baseline="0" dirty="0">
                <a:solidFill>
                  <a:schemeClr val="tx1"/>
                </a:solidFill>
                <a:effectLst/>
                <a:latin typeface="+mn-lt"/>
                <a:ea typeface="MS PGothic" panose="020B0600070205080204" pitchFamily="34" charset="-128"/>
                <a:cs typeface="MS PGothic" charset="0"/>
              </a:rPr>
              <a:t> </a:t>
            </a:r>
            <a:r>
              <a:rPr lang="en-US" sz="1200" kern="1200" dirty="0">
                <a:solidFill>
                  <a:schemeClr val="tx1"/>
                </a:solidFill>
                <a:effectLst/>
                <a:latin typeface="+mn-lt"/>
                <a:ea typeface="MS PGothic" panose="020B0600070205080204" pitchFamily="34" charset="-128"/>
                <a:cs typeface="MS PGothic" charset="0"/>
              </a:rPr>
              <a:t>There are positives to having children (increase in well-being, being more positive about their lives) and negatives to having children (more likely to be depressed, report lower levels of marital quality), based on the research. </a:t>
            </a: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D3CEC386-0840-834D-A320-753489F94160}" type="slidenum">
              <a:rPr lang="en-US" sz="1200">
                <a:latin typeface="Calibri" charset="0"/>
              </a:rPr>
              <a:pPr/>
              <a:t>14</a:t>
            </a:fld>
            <a:endParaRPr lang="en-US" sz="1200">
              <a:latin typeface="Calibri" charset="0"/>
            </a:endParaRPr>
          </a:p>
        </p:txBody>
      </p:sp>
    </p:spTree>
    <p:extLst>
      <p:ext uri="{BB962C8B-B14F-4D97-AF65-F5344CB8AC3E}">
        <p14:creationId xmlns:p14="http://schemas.microsoft.com/office/powerpoint/2010/main" val="1102520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This slide can</a:t>
            </a:r>
            <a:r>
              <a:rPr lang="en-US" baseline="0" dirty="0">
                <a:latin typeface="Calibri" charset="0"/>
                <a:ea typeface="MS PGothic" charset="0"/>
              </a:rPr>
              <a:t> help you explain parenting styles</a:t>
            </a: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Parenting Styles </a:t>
            </a:r>
            <a:endParaRPr lang="en-US" baseline="0" dirty="0">
              <a:latin typeface="Calibri" charset="0"/>
              <a:ea typeface="MS PGothic" charset="0"/>
            </a:endParaRPr>
          </a:p>
          <a:p>
            <a:pPr eaLnBrk="1" hangingPunct="1">
              <a:spcBef>
                <a:spcPct val="0"/>
              </a:spcBef>
            </a:pPr>
            <a:r>
              <a:rPr lang="en-US" sz="1200" kern="1200" dirty="0">
                <a:solidFill>
                  <a:schemeClr val="tx1"/>
                </a:solidFill>
                <a:effectLst/>
                <a:latin typeface="+mn-lt"/>
                <a:ea typeface="MS PGothic" panose="020B0600070205080204" pitchFamily="34" charset="-128"/>
                <a:cs typeface="MS PGothic" charset="0"/>
              </a:rPr>
              <a:t>Parents have different parenting styles. They can be explained with the grid</a:t>
            </a:r>
            <a:r>
              <a:rPr lang="en-US" sz="1200" kern="1200" baseline="0" dirty="0">
                <a:solidFill>
                  <a:schemeClr val="tx1"/>
                </a:solidFill>
                <a:effectLst/>
                <a:latin typeface="+mn-lt"/>
                <a:ea typeface="MS PGothic" panose="020B0600070205080204" pitchFamily="34" charset="-128"/>
                <a:cs typeface="MS PGothic" charset="0"/>
              </a:rPr>
              <a:t> on the right (also in the module). “</a:t>
            </a:r>
            <a:r>
              <a:rPr lang="en-US" sz="1200" kern="1200" dirty="0">
                <a:solidFill>
                  <a:schemeClr val="tx1"/>
                </a:solidFill>
                <a:effectLst/>
                <a:latin typeface="+mn-lt"/>
                <a:ea typeface="MS PGothic" panose="020B0600070205080204" pitchFamily="34" charset="-128"/>
                <a:cs typeface="MS PGothic" charset="0"/>
              </a:rPr>
              <a:t>Support refers to the amount of affection, acceptance, and warmth a parent provides. Demandingness refers to the degree a parent controls his/her child’s behavior.”</a:t>
            </a:r>
          </a:p>
          <a:p>
            <a:pPr eaLnBrk="1" hangingPunct="1">
              <a:spcBef>
                <a:spcPct val="0"/>
              </a:spcBef>
            </a:pPr>
            <a:endParaRPr lang="en-US" baseline="0" dirty="0">
              <a:latin typeface="Calibri" charset="0"/>
              <a:ea typeface="MS PGothic" charset="0"/>
            </a:endParaRPr>
          </a:p>
          <a:p>
            <a:pPr eaLnBrk="1" hangingPunct="1">
              <a:spcBef>
                <a:spcPct val="0"/>
              </a:spcBef>
            </a:pPr>
            <a:r>
              <a:rPr lang="en-US" b="1" dirty="0">
                <a:latin typeface="Calibri" charset="0"/>
                <a:ea typeface="MS PGothic" charset="0"/>
              </a:rPr>
              <a:t>(Click): </a:t>
            </a:r>
            <a:r>
              <a:rPr lang="en-US" b="0" dirty="0">
                <a:latin typeface="Calibri" charset="0"/>
                <a:ea typeface="MS PGothic" charset="0"/>
              </a:rPr>
              <a:t>Authoritative</a:t>
            </a:r>
          </a:p>
          <a:p>
            <a:pPr eaLnBrk="1" hangingPunct="1">
              <a:spcBef>
                <a:spcPct val="0"/>
              </a:spcBef>
            </a:pPr>
            <a:r>
              <a:rPr lang="en-US" sz="1200" b="0" kern="1200" dirty="0">
                <a:solidFill>
                  <a:schemeClr val="tx1"/>
                </a:solidFill>
                <a:effectLst/>
                <a:latin typeface="+mn-lt"/>
                <a:ea typeface="MS PGothic" panose="020B0600070205080204" pitchFamily="34" charset="-128"/>
                <a:cs typeface="MS PGothic" charset="0"/>
              </a:rPr>
              <a:t>Authoritative parents </a:t>
            </a:r>
            <a:r>
              <a:rPr lang="en-US" sz="1200" kern="1200" dirty="0">
                <a:solidFill>
                  <a:schemeClr val="tx1"/>
                </a:solidFill>
                <a:effectLst/>
                <a:latin typeface="+mn-lt"/>
                <a:ea typeface="MS PGothic" panose="020B0600070205080204" pitchFamily="34" charset="-128"/>
                <a:cs typeface="MS PGothic" charset="0"/>
              </a:rPr>
              <a:t>expect a lot but are supportive and affectionate, and this parenting style is seen as a positive one. Children of authoritative parents tend to be happy and successful. Authoritative parenting seems to work in a variety of different cultures, but some have argued it works best in Western, industrialized cultures. </a:t>
            </a: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dirty="0">
                <a:latin typeface="Calibri" charset="0"/>
                <a:ea typeface="MS PGothic" charset="0"/>
              </a:rPr>
              <a:t>Authoritarian </a:t>
            </a:r>
          </a:p>
          <a:p>
            <a:pPr marL="0" marR="0" lvl="2" indent="0" algn="l" defTabSz="457200" rtl="0" eaLnBrk="1" fontAlgn="base" latinLnBrk="0" hangingPunct="1">
              <a:lnSpc>
                <a:spcPct val="100000"/>
              </a:lnSpc>
              <a:spcBef>
                <a:spcPct val="0"/>
              </a:spcBef>
              <a:spcAft>
                <a:spcPct val="0"/>
              </a:spcAft>
              <a:buClrTx/>
              <a:buSzTx/>
              <a:buFontTx/>
              <a:buNone/>
              <a:tabLst/>
              <a:defRPr/>
            </a:pPr>
            <a:r>
              <a:rPr lang="en-US" sz="1200" b="0" kern="1200" dirty="0">
                <a:solidFill>
                  <a:schemeClr val="tx1"/>
                </a:solidFill>
                <a:effectLst/>
                <a:latin typeface="+mn-lt"/>
                <a:ea typeface="MS PGothic" panose="020B0600070205080204" pitchFamily="34" charset="-128"/>
                <a:cs typeface="MS PGothic" charset="0"/>
              </a:rPr>
              <a:t>Authoritarian parents </a:t>
            </a:r>
            <a:r>
              <a:rPr lang="en-US" sz="1200" kern="1200" dirty="0">
                <a:solidFill>
                  <a:schemeClr val="tx1"/>
                </a:solidFill>
                <a:effectLst/>
                <a:latin typeface="+mn-lt"/>
                <a:ea typeface="MS PGothic" panose="020B0600070205080204" pitchFamily="34" charset="-128"/>
                <a:cs typeface="MS PGothic" charset="0"/>
              </a:rPr>
              <a:t>are demanding (controlling) yet are not supportive. Children of authoritarian parents are more likely to be obedient but less likely to be happy. </a:t>
            </a: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Permissive</a:t>
            </a:r>
          </a:p>
          <a:p>
            <a:pPr eaLnBrk="1" hangingPunct="1">
              <a:spcBef>
                <a:spcPct val="0"/>
              </a:spcBef>
            </a:pPr>
            <a:r>
              <a:rPr lang="en-US" sz="1200" b="0" kern="1200" dirty="0">
                <a:solidFill>
                  <a:schemeClr val="tx1"/>
                </a:solidFill>
                <a:effectLst/>
                <a:latin typeface="+mn-lt"/>
                <a:ea typeface="MS PGothic" panose="020B0600070205080204" pitchFamily="34" charset="-128"/>
                <a:cs typeface="MS PGothic" charset="0"/>
              </a:rPr>
              <a:t>Permissive parents </a:t>
            </a:r>
            <a:r>
              <a:rPr lang="en-US" sz="1200" kern="1200" dirty="0">
                <a:solidFill>
                  <a:schemeClr val="tx1"/>
                </a:solidFill>
                <a:effectLst/>
                <a:latin typeface="+mn-lt"/>
                <a:ea typeface="MS PGothic" panose="020B0600070205080204" pitchFamily="34" charset="-128"/>
                <a:cs typeface="MS PGothic" charset="0"/>
              </a:rPr>
              <a:t>are supportive but not demanding. Their children score lower on happiness and self-regulation, and they are likely to have issues with authority. </a:t>
            </a: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a:t>
            </a:r>
            <a:r>
              <a:rPr lang="en-US" b="0" dirty="0">
                <a:latin typeface="Calibri" charset="0"/>
                <a:ea typeface="MS PGothic" charset="0"/>
              </a:rPr>
              <a:t>Uninvolved</a:t>
            </a:r>
          </a:p>
          <a:p>
            <a:pPr marL="0" marR="0" lvl="2" indent="0" algn="l" defTabSz="457200" rtl="0" eaLnBrk="1" fontAlgn="base" latinLnBrk="0" hangingPunct="1">
              <a:lnSpc>
                <a:spcPct val="100000"/>
              </a:lnSpc>
              <a:spcBef>
                <a:spcPct val="0"/>
              </a:spcBef>
              <a:spcAft>
                <a:spcPct val="0"/>
              </a:spcAft>
              <a:buClrTx/>
              <a:buSzTx/>
              <a:buFontTx/>
              <a:buNone/>
              <a:tabLst/>
              <a:defRPr/>
            </a:pPr>
            <a:r>
              <a:rPr lang="en-US" sz="1200" b="0" kern="1200" dirty="0">
                <a:solidFill>
                  <a:schemeClr val="tx1"/>
                </a:solidFill>
                <a:effectLst/>
                <a:latin typeface="+mn-lt"/>
                <a:ea typeface="MS PGothic" panose="020B0600070205080204" pitchFamily="34" charset="-128"/>
                <a:cs typeface="MS PGothic" charset="0"/>
              </a:rPr>
              <a:t>Uninvolved parents </a:t>
            </a:r>
            <a:r>
              <a:rPr lang="en-US" sz="1200" kern="1200" dirty="0">
                <a:solidFill>
                  <a:schemeClr val="tx1"/>
                </a:solidFill>
                <a:effectLst/>
                <a:latin typeface="+mn-lt"/>
                <a:ea typeface="MS PGothic" panose="020B0600070205080204" pitchFamily="34" charset="-128"/>
                <a:cs typeface="MS PGothic" charset="0"/>
              </a:rPr>
              <a:t>are not supportive or demanding, and children of uninvolved parents score lowest on self-control, self-esteem, and competence. </a:t>
            </a:r>
          </a:p>
          <a:p>
            <a:pPr marL="0" marR="0" lvl="2" indent="0" algn="l" defTabSz="457200" rtl="0" eaLnBrk="1" fontAlgn="base" latinLnBrk="0" hangingPunct="1">
              <a:lnSpc>
                <a:spcPct val="100000"/>
              </a:lnSpc>
              <a:spcBef>
                <a:spcPct val="0"/>
              </a:spcBef>
              <a:spcAft>
                <a:spcPct val="0"/>
              </a:spcAft>
              <a:buClrTx/>
              <a:buSzTx/>
              <a:buFontTx/>
              <a:buNone/>
              <a:tabLst/>
              <a:defRPr/>
            </a:pPr>
            <a:endParaRPr lang="en-US" sz="1200" kern="1200" baseline="0" dirty="0">
              <a:solidFill>
                <a:schemeClr val="tx1"/>
              </a:solidFill>
              <a:effectLst/>
              <a:latin typeface="+mn-lt"/>
              <a:ea typeface="MS PGothic" panose="020B0600070205080204" pitchFamily="34" charset="-128"/>
              <a:cs typeface="MS PGothic" charset="0"/>
            </a:endParaRPr>
          </a:p>
          <a:p>
            <a:pPr eaLnBrk="1" hangingPunct="1">
              <a:spcBef>
                <a:spcPct val="0"/>
              </a:spcBef>
            </a:pPr>
            <a:endParaRPr lang="en-US" sz="1200" kern="1200" dirty="0">
              <a:solidFill>
                <a:schemeClr val="tx1"/>
              </a:solidFill>
              <a:effectLst/>
              <a:latin typeface="+mn-lt"/>
              <a:ea typeface="MS PGothic" panose="020B0600070205080204" pitchFamily="34" charset="-128"/>
              <a:cs typeface="MS PGothic" charset="0"/>
            </a:endParaRP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D3CEC386-0840-834D-A320-753489F94160}" type="slidenum">
              <a:rPr lang="en-US" sz="1200">
                <a:latin typeface="Calibri" charset="0"/>
              </a:rPr>
              <a:pPr/>
              <a:t>15</a:t>
            </a:fld>
            <a:endParaRPr lang="en-US" sz="1200">
              <a:latin typeface="Calibri" charset="0"/>
            </a:endParaRPr>
          </a:p>
        </p:txBody>
      </p:sp>
    </p:spTree>
    <p:extLst>
      <p:ext uri="{BB962C8B-B14F-4D97-AF65-F5344CB8AC3E}">
        <p14:creationId xmlns:p14="http://schemas.microsoft.com/office/powerpoint/2010/main" val="2044897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This slide can</a:t>
            </a:r>
            <a:r>
              <a:rPr lang="en-US" baseline="0" dirty="0">
                <a:latin typeface="Calibri" charset="0"/>
                <a:ea typeface="MS PGothic" charset="0"/>
              </a:rPr>
              <a:t> further help you explain how attachment style relates to adult romantic relationships. This table is from the module. </a:t>
            </a: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D3CEC386-0840-834D-A320-753489F94160}" type="slidenum">
              <a:rPr lang="en-US" sz="1200">
                <a:latin typeface="Calibri" charset="0"/>
              </a:rPr>
              <a:pPr/>
              <a:t>16</a:t>
            </a:fld>
            <a:endParaRPr lang="en-US" sz="1200">
              <a:latin typeface="Calibri" charset="0"/>
            </a:endParaRPr>
          </a:p>
        </p:txBody>
      </p:sp>
    </p:spTree>
    <p:extLst>
      <p:ext uri="{BB962C8B-B14F-4D97-AF65-F5344CB8AC3E}">
        <p14:creationId xmlns:p14="http://schemas.microsoft.com/office/powerpoint/2010/main" val="1967513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S PGothic" panose="020B0600070205080204" pitchFamily="34" charset="-128"/>
                <a:cs typeface="MS PGothic" charset="0"/>
              </a:rPr>
              <a:t>This</a:t>
            </a:r>
            <a:r>
              <a:rPr lang="en-US" sz="1200" kern="1200" baseline="0" dirty="0">
                <a:solidFill>
                  <a:schemeClr val="tx1"/>
                </a:solidFill>
                <a:effectLst/>
                <a:latin typeface="+mn-lt"/>
                <a:ea typeface="MS PGothic" panose="020B0600070205080204" pitchFamily="34" charset="-128"/>
                <a:cs typeface="MS PGothic" charset="0"/>
              </a:rPr>
              <a:t> slide introduces the activity, Do Perfect Parents Make Perfect Children? </a:t>
            </a:r>
          </a:p>
          <a:p>
            <a:endParaRPr lang="en-US" sz="1200" kern="1200" baseline="0" dirty="0">
              <a:solidFill>
                <a:schemeClr val="tx1"/>
              </a:solidFill>
              <a:effectLst/>
              <a:latin typeface="+mn-lt"/>
              <a:ea typeface="MS PGothic" panose="020B0600070205080204" pitchFamily="34" charset="-128"/>
              <a:cs typeface="MS PGothic" charset="0"/>
            </a:endParaRPr>
          </a:p>
          <a:p>
            <a:pPr lvl="0"/>
            <a:r>
              <a:rPr lang="en-US" sz="1200" kern="1200" dirty="0">
                <a:solidFill>
                  <a:schemeClr val="tx1"/>
                </a:solidFill>
                <a:effectLst/>
                <a:latin typeface="+mn-lt"/>
                <a:ea typeface="MS PGothic" panose="020B0600070205080204" pitchFamily="34" charset="-128"/>
                <a:cs typeface="MS PGothic" charset="0"/>
              </a:rPr>
              <a:t>Time: 15-20 minutes</a:t>
            </a:r>
          </a:p>
          <a:p>
            <a:pPr lvl="0"/>
            <a:r>
              <a:rPr lang="en-US" sz="1200" kern="1200" dirty="0">
                <a:solidFill>
                  <a:schemeClr val="tx1"/>
                </a:solidFill>
                <a:effectLst/>
                <a:latin typeface="+mn-lt"/>
                <a:ea typeface="MS PGothic" panose="020B0600070205080204" pitchFamily="34" charset="-128"/>
                <a:cs typeface="MS PGothic" charset="0"/>
              </a:rPr>
              <a:t>Based on an activity in the book</a:t>
            </a:r>
            <a:r>
              <a:rPr lang="en-US" sz="1200" i="1" kern="1200" dirty="0">
                <a:solidFill>
                  <a:schemeClr val="tx1"/>
                </a:solidFill>
                <a:effectLst/>
                <a:latin typeface="+mn-lt"/>
                <a:ea typeface="MS PGothic" panose="020B0600070205080204" pitchFamily="34" charset="-128"/>
                <a:cs typeface="MS PGothic" charset="0"/>
              </a:rPr>
              <a:t>, Freakonomics</a:t>
            </a:r>
          </a:p>
          <a:p>
            <a:pPr lvl="0"/>
            <a:endParaRPr lang="en-US" sz="1200" kern="1200" dirty="0">
              <a:solidFill>
                <a:schemeClr val="tx1"/>
              </a:solidFill>
              <a:effectLst/>
              <a:latin typeface="+mn-lt"/>
              <a:ea typeface="MS PGothic" panose="020B0600070205080204" pitchFamily="34" charset="-128"/>
              <a:cs typeface="MS PGothic" charset="0"/>
            </a:endParaRPr>
          </a:p>
          <a:p>
            <a:pPr lvl="0"/>
            <a:r>
              <a:rPr lang="en-US" sz="1200" kern="1200" dirty="0">
                <a:solidFill>
                  <a:schemeClr val="tx1"/>
                </a:solidFill>
                <a:effectLst/>
                <a:latin typeface="+mn-lt"/>
                <a:ea typeface="MS PGothic" panose="020B0600070205080204" pitchFamily="34" charset="-128"/>
                <a:cs typeface="MS PGothic" charset="0"/>
              </a:rPr>
              <a:t>This activity was taken from this TOPIX page: http://topix.teachpsych.org/w/page/19980987/Development%20in%20the%20Classroom</a:t>
            </a:r>
          </a:p>
          <a:p>
            <a:pPr lvl="0"/>
            <a:endParaRPr lang="en-US" sz="1200" kern="1200" dirty="0">
              <a:solidFill>
                <a:schemeClr val="tx1"/>
              </a:solidFill>
              <a:effectLst/>
              <a:latin typeface="+mn-lt"/>
              <a:ea typeface="MS PGothic" panose="020B0600070205080204" pitchFamily="34" charset="-128"/>
              <a:cs typeface="MS PGothic" charset="0"/>
            </a:endParaRPr>
          </a:p>
          <a:p>
            <a:pPr lvl="0"/>
            <a:r>
              <a:rPr lang="en-US" sz="1200" kern="1200" dirty="0">
                <a:solidFill>
                  <a:schemeClr val="tx1"/>
                </a:solidFill>
                <a:effectLst/>
                <a:latin typeface="+mn-lt"/>
                <a:ea typeface="MS PGothic" panose="020B0600070205080204" pitchFamily="34" charset="-128"/>
                <a:cs typeface="MS PGothic" charset="0"/>
              </a:rPr>
              <a:t>Give students the first handout, which can be downloaded from: </a:t>
            </a:r>
            <a:r>
              <a:rPr lang="en-US" sz="1200" u="sng" kern="1200" dirty="0">
                <a:solidFill>
                  <a:schemeClr val="tx1"/>
                </a:solidFill>
                <a:effectLst/>
                <a:latin typeface="+mn-lt"/>
                <a:ea typeface="MS PGothic" panose="020B0600070205080204" pitchFamily="34" charset="-128"/>
                <a:cs typeface="MS PGothic" charset="0"/>
                <a:hlinkClick r:id="rId3"/>
              </a:rPr>
              <a:t>http://topix.teachpsych.org/w/file/86713183/Do%20Perfect%20Parents%20make%20Perfect%20Children%20(1).doc</a:t>
            </a:r>
            <a:endParaRPr lang="en-US" sz="1200" u="none" kern="1200" dirty="0">
              <a:solidFill>
                <a:schemeClr val="tx1"/>
              </a:solidFill>
              <a:effectLst/>
              <a:latin typeface="+mn-lt"/>
              <a:ea typeface="MS PGothic" panose="020B0600070205080204" pitchFamily="34" charset="-128"/>
              <a:cs typeface="MS PGothic" charset="0"/>
            </a:endParaRPr>
          </a:p>
          <a:p>
            <a:pPr lvl="0"/>
            <a:r>
              <a:rPr lang="en-US" sz="1200" kern="1200" dirty="0">
                <a:solidFill>
                  <a:schemeClr val="tx1"/>
                </a:solidFill>
                <a:effectLst/>
                <a:latin typeface="+mn-lt"/>
                <a:ea typeface="MS PGothic" panose="020B0600070205080204" pitchFamily="34" charset="-128"/>
                <a:cs typeface="MS PGothic" charset="0"/>
              </a:rPr>
              <a:t>This handout asks students which of the 16 statements have a strong correlation with academic test scores between kindergarten and 5</a:t>
            </a:r>
            <a:r>
              <a:rPr lang="en-US" sz="1200" kern="1200" baseline="30000" dirty="0">
                <a:solidFill>
                  <a:schemeClr val="tx1"/>
                </a:solidFill>
                <a:effectLst/>
                <a:latin typeface="+mn-lt"/>
                <a:ea typeface="MS PGothic" panose="020B0600070205080204" pitchFamily="34" charset="-128"/>
                <a:cs typeface="MS PGothic" charset="0"/>
              </a:rPr>
              <a:t>th</a:t>
            </a:r>
            <a:r>
              <a:rPr lang="en-US" sz="1200" kern="1200" dirty="0">
                <a:solidFill>
                  <a:schemeClr val="tx1"/>
                </a:solidFill>
                <a:effectLst/>
                <a:latin typeface="+mn-lt"/>
                <a:ea typeface="MS PGothic" panose="020B0600070205080204" pitchFamily="34" charset="-128"/>
                <a:cs typeface="MS PGothic" charset="0"/>
              </a:rPr>
              <a:t> grade and which do not. There are 8 statements that have a strong correlation and 8 that do not. </a:t>
            </a:r>
          </a:p>
          <a:p>
            <a:pPr lvl="1"/>
            <a:r>
              <a:rPr lang="en-US" sz="1200" kern="1200" dirty="0">
                <a:solidFill>
                  <a:schemeClr val="tx1"/>
                </a:solidFill>
                <a:effectLst/>
                <a:latin typeface="+mn-lt"/>
                <a:ea typeface="MS PGothic" panose="020B0600070205080204" pitchFamily="34" charset="-128"/>
                <a:cs typeface="MS PGothic" charset="0"/>
              </a:rPr>
              <a:t>Here are the first three statements as an example:</a:t>
            </a:r>
          </a:p>
          <a:p>
            <a:pPr lvl="2"/>
            <a:r>
              <a:rPr lang="en-US" sz="1200" kern="1200" dirty="0">
                <a:solidFill>
                  <a:schemeClr val="tx1"/>
                </a:solidFill>
                <a:effectLst/>
                <a:latin typeface="+mn-lt"/>
                <a:ea typeface="MS PGothic" panose="020B0600070205080204" pitchFamily="34" charset="-128"/>
                <a:cs typeface="MS PGothic" charset="0"/>
              </a:rPr>
              <a:t>The child has highly educated parents.</a:t>
            </a:r>
          </a:p>
          <a:p>
            <a:pPr lvl="2"/>
            <a:r>
              <a:rPr lang="en-US" sz="1200" kern="1200" dirty="0">
                <a:solidFill>
                  <a:schemeClr val="tx1"/>
                </a:solidFill>
                <a:effectLst/>
                <a:latin typeface="+mn-lt"/>
                <a:ea typeface="MS PGothic" panose="020B0600070205080204" pitchFamily="34" charset="-128"/>
                <a:cs typeface="MS PGothic" charset="0"/>
              </a:rPr>
              <a:t>The child’s family is intact.</a:t>
            </a:r>
          </a:p>
          <a:p>
            <a:pPr lvl="2"/>
            <a:r>
              <a:rPr lang="en-US" sz="1200" kern="1200" dirty="0">
                <a:solidFill>
                  <a:schemeClr val="tx1"/>
                </a:solidFill>
                <a:effectLst/>
                <a:latin typeface="+mn-lt"/>
                <a:ea typeface="MS PGothic" panose="020B0600070205080204" pitchFamily="34" charset="-128"/>
                <a:cs typeface="MS PGothic" charset="0"/>
              </a:rPr>
              <a:t>The child’s parents have high socioeconomic status.</a:t>
            </a:r>
          </a:p>
          <a:p>
            <a:pPr lvl="2"/>
            <a:endParaRPr lang="en-US" sz="1200" kern="1200" dirty="0">
              <a:solidFill>
                <a:schemeClr val="tx1"/>
              </a:solidFill>
              <a:effectLst/>
              <a:latin typeface="+mn-lt"/>
              <a:ea typeface="MS PGothic" panose="020B0600070205080204" pitchFamily="34" charset="-128"/>
              <a:cs typeface="MS PGothic" charset="0"/>
            </a:endParaRPr>
          </a:p>
          <a:p>
            <a:pPr lvl="0"/>
            <a:r>
              <a:rPr lang="en-US" sz="1200" kern="1200" dirty="0">
                <a:solidFill>
                  <a:schemeClr val="tx1"/>
                </a:solidFill>
                <a:effectLst/>
                <a:latin typeface="+mn-lt"/>
                <a:ea typeface="MS PGothic" panose="020B0600070205080204" pitchFamily="34" charset="-128"/>
                <a:cs typeface="MS PGothic" charset="0"/>
              </a:rPr>
              <a:t>Give students the second handout, which can be downloaded from </a:t>
            </a:r>
            <a:r>
              <a:rPr lang="en-US" sz="1200" u="sng" kern="1200" dirty="0">
                <a:solidFill>
                  <a:schemeClr val="tx1"/>
                </a:solidFill>
                <a:effectLst/>
                <a:latin typeface="+mn-lt"/>
                <a:ea typeface="MS PGothic" panose="020B0600070205080204" pitchFamily="34" charset="-128"/>
                <a:cs typeface="MS PGothic" charset="0"/>
                <a:hlinkClick r:id="rId4" invalidUrl="http://topix.teachpsych.org/w/file/86713198/Do Perfect Parents - answers (1).doc"/>
              </a:rPr>
              <a:t>http://topix.teachpsych.org/w/file/86713198/Do%20Perfect%20Parents%20-%20answers%20(1).doc</a:t>
            </a:r>
            <a:endParaRPr lang="en-US" sz="1200" kern="1200" dirty="0">
              <a:solidFill>
                <a:schemeClr val="tx1"/>
              </a:solidFill>
              <a:effectLst/>
              <a:latin typeface="+mn-lt"/>
              <a:ea typeface="MS PGothic" panose="020B0600070205080204" pitchFamily="34" charset="-128"/>
              <a:cs typeface="MS PGothic" charset="0"/>
            </a:endParaRPr>
          </a:p>
          <a:p>
            <a:pPr lvl="1"/>
            <a:r>
              <a:rPr lang="en-US" sz="1200" kern="1200" dirty="0">
                <a:solidFill>
                  <a:schemeClr val="tx1"/>
                </a:solidFill>
                <a:effectLst/>
                <a:latin typeface="+mn-lt"/>
                <a:ea typeface="MS PGothic" panose="020B0600070205080204" pitchFamily="34" charset="-128"/>
                <a:cs typeface="MS PGothic" charset="0"/>
              </a:rPr>
              <a:t>This handout reveals which are correlated and which are not. In addition, it explains why some have relationships and why some do not. It includes a conclusion which sums up some of the findings, saying that the items that are correlated are about what parent </a:t>
            </a:r>
            <a:r>
              <a:rPr lang="en-US" sz="1200" i="1" kern="1200" dirty="0">
                <a:solidFill>
                  <a:schemeClr val="tx1"/>
                </a:solidFill>
                <a:effectLst/>
                <a:latin typeface="+mn-lt"/>
                <a:ea typeface="MS PGothic" panose="020B0600070205080204" pitchFamily="34" charset="-128"/>
                <a:cs typeface="MS PGothic" charset="0"/>
              </a:rPr>
              <a:t>are</a:t>
            </a:r>
            <a:r>
              <a:rPr lang="en-US" sz="1200" kern="1200" dirty="0">
                <a:solidFill>
                  <a:schemeClr val="tx1"/>
                </a:solidFill>
                <a:effectLst/>
                <a:latin typeface="+mn-lt"/>
                <a:ea typeface="MS PGothic" panose="020B0600070205080204" pitchFamily="34" charset="-128"/>
                <a:cs typeface="MS PGothic" charset="0"/>
              </a:rPr>
              <a:t> (socioeconomic status, age, etc.) and the items that are not correlated are about what parents </a:t>
            </a:r>
            <a:r>
              <a:rPr lang="en-US" sz="1200" i="1" kern="1200" dirty="0">
                <a:solidFill>
                  <a:schemeClr val="tx1"/>
                </a:solidFill>
                <a:effectLst/>
                <a:latin typeface="+mn-lt"/>
                <a:ea typeface="MS PGothic" panose="020B0600070205080204" pitchFamily="34" charset="-128"/>
                <a:cs typeface="MS PGothic" charset="0"/>
              </a:rPr>
              <a:t>do </a:t>
            </a:r>
            <a:r>
              <a:rPr lang="en-US" sz="1200" kern="1200" dirty="0">
                <a:solidFill>
                  <a:schemeClr val="tx1"/>
                </a:solidFill>
                <a:effectLst/>
                <a:latin typeface="+mn-lt"/>
                <a:ea typeface="MS PGothic" panose="020B0600070205080204" pitchFamily="34" charset="-128"/>
                <a:cs typeface="MS PGothic" charset="0"/>
              </a:rPr>
              <a:t>(take children to museums, let them watch television). </a:t>
            </a:r>
          </a:p>
          <a:p>
            <a:r>
              <a:rPr lang="en-US" sz="1200" b="1" kern="1200" dirty="0">
                <a:solidFill>
                  <a:schemeClr val="tx1"/>
                </a:solidFill>
                <a:effectLst/>
                <a:latin typeface="+mn-lt"/>
                <a:ea typeface="MS PGothic" panose="020B0600070205080204" pitchFamily="34" charset="-128"/>
                <a:cs typeface="MS PGothic" charset="0"/>
              </a:rPr>
              <a:t> </a:t>
            </a:r>
            <a:endParaRPr lang="en-US" dirty="0">
              <a:effectLst/>
            </a:endParaRPr>
          </a:p>
          <a:p>
            <a:endParaRPr lang="en-US" sz="1200" kern="1200" dirty="0">
              <a:solidFill>
                <a:schemeClr val="tx1"/>
              </a:solidFill>
              <a:effectLst/>
              <a:latin typeface="+mn-lt"/>
              <a:ea typeface="MS PGothic" panose="020B0600070205080204" pitchFamily="34" charset="-128"/>
              <a:cs typeface="MS PGothic"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450E5AE6-D4A2-DF4E-BA14-4C6073C1C051}" type="slidenum">
              <a:rPr lang="en-US" sz="1200">
                <a:latin typeface="Calibri" charset="0"/>
              </a:rPr>
              <a:pPr/>
              <a:t>17</a:t>
            </a:fld>
            <a:endParaRPr lang="en-US" sz="1200">
              <a:latin typeface="Calibri" charset="0"/>
            </a:endParaRPr>
          </a:p>
        </p:txBody>
      </p:sp>
    </p:spTree>
    <p:extLst>
      <p:ext uri="{BB962C8B-B14F-4D97-AF65-F5344CB8AC3E}">
        <p14:creationId xmlns:p14="http://schemas.microsoft.com/office/powerpoint/2010/main" val="1365180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This</a:t>
            </a:r>
            <a:r>
              <a:rPr lang="en-US" baseline="0" dirty="0">
                <a:latin typeface="Calibri" charset="0"/>
                <a:ea typeface="MS PGothic" charset="0"/>
              </a:rPr>
              <a:t> slide introduces the topic of parenting in later life. </a:t>
            </a:r>
            <a:r>
              <a:rPr lang="en-US" dirty="0">
                <a:latin typeface="Calibri" charset="0"/>
                <a:ea typeface="MS PGothic" charset="0"/>
              </a:rPr>
              <a:t>The</a:t>
            </a:r>
            <a:r>
              <a:rPr lang="en-US" baseline="0" dirty="0">
                <a:latin typeface="Calibri" charset="0"/>
                <a:ea typeface="MS PGothic" charset="0"/>
              </a:rPr>
              <a:t> image is taken from http://</a:t>
            </a:r>
            <a:r>
              <a:rPr lang="en-US" baseline="0" dirty="0" err="1">
                <a:latin typeface="Calibri" charset="0"/>
                <a:ea typeface="MS PGothic" charset="0"/>
              </a:rPr>
              <a:t>www.pewsocialtrends.org</a:t>
            </a:r>
            <a:r>
              <a:rPr lang="en-US" baseline="0" dirty="0">
                <a:latin typeface="Calibri" charset="0"/>
                <a:ea typeface="MS PGothic" charset="0"/>
              </a:rPr>
              <a:t>/2012/03/15/the-boomerang-generation/, which also contains a report about the boomerang generation.</a:t>
            </a:r>
          </a:p>
          <a:p>
            <a:endParaRPr lang="en-US" baseline="0" dirty="0">
              <a:latin typeface="Calibri" charset="0"/>
              <a:ea typeface="MS PGothic" charset="0"/>
            </a:endParaRPr>
          </a:p>
          <a:p>
            <a:r>
              <a:rPr lang="en-US" b="1" dirty="0">
                <a:latin typeface="Calibri" charset="0"/>
                <a:ea typeface="MS PGothic" charset="0"/>
              </a:rPr>
              <a:t>(Click): </a:t>
            </a:r>
            <a:r>
              <a:rPr lang="en-US" b="0" dirty="0">
                <a:latin typeface="Calibri" charset="0"/>
                <a:ea typeface="MS PGothic" charset="0"/>
              </a:rPr>
              <a:t>Empty</a:t>
            </a:r>
            <a:r>
              <a:rPr lang="en-US" b="0" baseline="0" dirty="0">
                <a:latin typeface="Calibri" charset="0"/>
                <a:ea typeface="MS PGothic" charset="0"/>
              </a:rPr>
              <a:t> nest</a:t>
            </a:r>
          </a:p>
          <a:p>
            <a:pPr marL="0" marR="0" lvl="1"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The sadness some parents experience when children leave is referred to as </a:t>
            </a:r>
            <a:r>
              <a:rPr lang="en-US" sz="1200" b="1" kern="1200" dirty="0">
                <a:solidFill>
                  <a:schemeClr val="tx1"/>
                </a:solidFill>
                <a:effectLst/>
                <a:latin typeface="+mn-lt"/>
                <a:ea typeface="MS PGothic" panose="020B0600070205080204" pitchFamily="34" charset="-128"/>
                <a:cs typeface="MS PGothic" charset="0"/>
              </a:rPr>
              <a:t>empty nest</a:t>
            </a:r>
            <a:r>
              <a:rPr lang="en-US" sz="1200" kern="1200" dirty="0">
                <a:solidFill>
                  <a:schemeClr val="tx1"/>
                </a:solidFill>
                <a:effectLst/>
                <a:latin typeface="+mn-lt"/>
                <a:ea typeface="MS PGothic" panose="020B0600070205080204" pitchFamily="34" charset="-128"/>
                <a:cs typeface="MS PGothic" charset="0"/>
              </a:rPr>
              <a:t>. </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MS PGothic" panose="020B0600070205080204" pitchFamily="34" charset="-128"/>
              <a:cs typeface="MS PGothic" charset="0"/>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b="1" dirty="0">
                <a:latin typeface="Calibri" charset="0"/>
                <a:ea typeface="MS PGothic" charset="0"/>
              </a:rPr>
              <a:t>(Click): </a:t>
            </a:r>
            <a:r>
              <a:rPr lang="en-US" b="0" dirty="0">
                <a:latin typeface="Calibri" charset="0"/>
                <a:ea typeface="MS PGothic" charset="0"/>
              </a:rPr>
              <a:t>Boomerang</a:t>
            </a:r>
            <a:r>
              <a:rPr lang="en-US" b="0" baseline="0" dirty="0">
                <a:latin typeface="Calibri" charset="0"/>
                <a:ea typeface="MS PGothic" charset="0"/>
              </a:rPr>
              <a:t> generation</a:t>
            </a:r>
          </a:p>
          <a:p>
            <a:pPr marL="0" marR="0" lvl="1" indent="0" algn="l" defTabSz="457200" rtl="0" eaLnBrk="0" fontAlgn="base" latinLnBrk="0" hangingPunct="0">
              <a:lnSpc>
                <a:spcPct val="100000"/>
              </a:lnSpc>
              <a:spcBef>
                <a:spcPct val="30000"/>
              </a:spcBef>
              <a:spcAft>
                <a:spcPct val="0"/>
              </a:spcAft>
              <a:buClrTx/>
              <a:buSzTx/>
              <a:buFontTx/>
              <a:buNone/>
              <a:tabLst/>
              <a:defRPr/>
            </a:pPr>
            <a:r>
              <a:rPr lang="en-US" b="0" baseline="0" dirty="0">
                <a:latin typeface="Calibri" charset="0"/>
                <a:ea typeface="MS PGothic" charset="0"/>
              </a:rPr>
              <a:t>However, some adult children leave and then come back home. </a:t>
            </a:r>
            <a:r>
              <a:rPr lang="en-US" sz="1200" kern="1200" dirty="0">
                <a:solidFill>
                  <a:schemeClr val="tx1"/>
                </a:solidFill>
                <a:effectLst/>
                <a:latin typeface="+mn-lt"/>
                <a:ea typeface="MS PGothic" panose="020B0600070205080204" pitchFamily="34" charset="-128"/>
                <a:cs typeface="MS PGothic" charset="0"/>
              </a:rPr>
              <a:t>The </a:t>
            </a:r>
            <a:r>
              <a:rPr lang="en-US" sz="1200" b="1" kern="1200" dirty="0">
                <a:solidFill>
                  <a:schemeClr val="tx1"/>
                </a:solidFill>
                <a:effectLst/>
                <a:latin typeface="+mn-lt"/>
                <a:ea typeface="MS PGothic" panose="020B0600070205080204" pitchFamily="34" charset="-128"/>
                <a:cs typeface="MS PGothic" charset="0"/>
              </a:rPr>
              <a:t>boomerang generation</a:t>
            </a:r>
            <a:r>
              <a:rPr lang="en-US" sz="1200" kern="1200" dirty="0">
                <a:solidFill>
                  <a:schemeClr val="tx1"/>
                </a:solidFill>
                <a:effectLst/>
                <a:latin typeface="+mn-lt"/>
                <a:ea typeface="MS PGothic" panose="020B0600070205080204" pitchFamily="34" charset="-128"/>
                <a:cs typeface="MS PGothic" charset="0"/>
              </a:rPr>
              <a:t> is term used to describe children, often between the ages of 25 and 34, who come back to live with their parents. Almost half report paying rent, and most report helping with household expenses. Some of these children do report that coming back to live with their parents has hurt their relationship with their parents. </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en-US" b="0" baseline="0" dirty="0">
              <a:latin typeface="Calibri" charset="0"/>
              <a:ea typeface="MS PGothic" charset="0"/>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b="1" dirty="0">
                <a:latin typeface="Calibri" charset="0"/>
                <a:ea typeface="MS PGothic" charset="0"/>
              </a:rPr>
              <a:t>(Click): </a:t>
            </a:r>
            <a:r>
              <a:rPr lang="en-US" b="0" dirty="0">
                <a:latin typeface="Calibri" charset="0"/>
                <a:ea typeface="MS PGothic" charset="0"/>
              </a:rPr>
              <a:t>Sandwich</a:t>
            </a:r>
            <a:r>
              <a:rPr lang="en-US" b="0" baseline="0" dirty="0">
                <a:latin typeface="Calibri" charset="0"/>
                <a:ea typeface="MS PGothic" charset="0"/>
              </a:rPr>
              <a:t> generation</a:t>
            </a:r>
          </a:p>
          <a:p>
            <a:pPr marL="0" marR="0" lvl="1"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Middle-aged parents may also be taking care of their own parents, as their parents age. The </a:t>
            </a:r>
            <a:r>
              <a:rPr lang="en-US" sz="1200" b="1" kern="1200" dirty="0">
                <a:solidFill>
                  <a:schemeClr val="tx1"/>
                </a:solidFill>
                <a:effectLst/>
                <a:latin typeface="+mn-lt"/>
                <a:ea typeface="MS PGothic" panose="020B0600070205080204" pitchFamily="34" charset="-128"/>
                <a:cs typeface="MS PGothic" charset="0"/>
              </a:rPr>
              <a:t>sandwich generation</a:t>
            </a:r>
            <a:r>
              <a:rPr lang="en-US" sz="1200" kern="1200" dirty="0">
                <a:solidFill>
                  <a:schemeClr val="tx1"/>
                </a:solidFill>
                <a:effectLst/>
                <a:latin typeface="+mn-lt"/>
                <a:ea typeface="MS PGothic" panose="020B0600070205080204" pitchFamily="34" charset="-128"/>
                <a:cs typeface="MS PGothic" charset="0"/>
              </a:rPr>
              <a:t> is the group of people taking care of both their children and their parents. Some cultures have the expectation that as people grow older they will </a:t>
            </a:r>
            <a:r>
              <a:rPr lang="en-US" sz="1200" b="1" kern="1200" dirty="0">
                <a:solidFill>
                  <a:schemeClr val="tx1"/>
                </a:solidFill>
                <a:effectLst/>
                <a:latin typeface="+mn-lt"/>
                <a:ea typeface="MS PGothic" panose="020B0600070205080204" pitchFamily="34" charset="-128"/>
                <a:cs typeface="MS PGothic" charset="0"/>
              </a:rPr>
              <a:t>age in place</a:t>
            </a:r>
            <a:r>
              <a:rPr lang="en-US" sz="1200" kern="1200" dirty="0">
                <a:solidFill>
                  <a:schemeClr val="tx1"/>
                </a:solidFill>
                <a:effectLst/>
                <a:latin typeface="+mn-lt"/>
                <a:ea typeface="MS PGothic" panose="020B0600070205080204" pitchFamily="34" charset="-128"/>
                <a:cs typeface="MS PGothic" charset="0"/>
              </a:rPr>
              <a:t> or stay home with modifications being made, if necessary. This can result in </a:t>
            </a:r>
            <a:r>
              <a:rPr lang="en-US" sz="1200" b="1" kern="1200" dirty="0">
                <a:solidFill>
                  <a:schemeClr val="tx1"/>
                </a:solidFill>
                <a:effectLst/>
                <a:latin typeface="+mn-lt"/>
                <a:ea typeface="MS PGothic" panose="020B0600070205080204" pitchFamily="34" charset="-128"/>
                <a:cs typeface="MS PGothic" charset="0"/>
              </a:rPr>
              <a:t>multigenerational households</a:t>
            </a:r>
            <a:r>
              <a:rPr lang="en-US" sz="1200" kern="1200" dirty="0">
                <a:solidFill>
                  <a:schemeClr val="tx1"/>
                </a:solidFill>
                <a:effectLst/>
                <a:latin typeface="+mn-lt"/>
                <a:ea typeface="MS PGothic" panose="020B0600070205080204" pitchFamily="34" charset="-128"/>
                <a:cs typeface="MS PGothic" charset="0"/>
              </a:rPr>
              <a:t>. Other cultures believe aging parents should live independently or go to long-term care facilities. </a:t>
            </a:r>
            <a:endParaRPr lang="en-US" b="0" baseline="0" dirty="0">
              <a:latin typeface="Calibri" charset="0"/>
              <a:ea typeface="MS PGothic" charset="0"/>
            </a:endParaRPr>
          </a:p>
          <a:p>
            <a:pPr marL="0" marR="0" lvl="1" indent="0" algn="l" defTabSz="4572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mn-lt"/>
              <a:ea typeface="MS PGothic" panose="020B0600070205080204" pitchFamily="34" charset="-128"/>
              <a:cs typeface="MS PGothic" charset="0"/>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b="1" dirty="0">
                <a:latin typeface="Calibri" charset="0"/>
                <a:ea typeface="MS PGothic" charset="0"/>
              </a:rPr>
              <a:t>(Click): </a:t>
            </a:r>
            <a:r>
              <a:rPr lang="en-US" b="0" dirty="0">
                <a:solidFill>
                  <a:srgbClr val="00B0F0"/>
                </a:solidFill>
                <a:latin typeface="Calibri" charset="0"/>
              </a:rPr>
              <a:t>Why do you think more people aged 25-34 are living with their parents than in recent years?</a:t>
            </a:r>
          </a:p>
          <a:p>
            <a:pPr marL="0" marR="0" lvl="1"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This is a discussion</a:t>
            </a:r>
            <a:r>
              <a:rPr lang="en-US" sz="1200" kern="1200" baseline="0" dirty="0">
                <a:solidFill>
                  <a:schemeClr val="tx1"/>
                </a:solidFill>
                <a:effectLst/>
                <a:latin typeface="+mn-lt"/>
                <a:ea typeface="MS PGothic" panose="020B0600070205080204" pitchFamily="34" charset="-128"/>
                <a:cs typeface="MS PGothic" charset="0"/>
              </a:rPr>
              <a:t> question, designed to get students engaged in the topic. Students are likely to bring up issues such as finances. If you teach at an institution where there are non-traditional students, they may themselves be a part of the boomerang generation. </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effectLst/>
              <a:latin typeface="+mn-lt"/>
              <a:ea typeface="MS PGothic" panose="020B0600070205080204" pitchFamily="34" charset="-128"/>
              <a:cs typeface="MS PGothic" charset="0"/>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mn-lt"/>
                <a:ea typeface="MS PGothic" panose="020B0600070205080204" pitchFamily="34" charset="-128"/>
                <a:cs typeface="MS PGothic" charset="0"/>
              </a:rPr>
              <a:t>Image Source: </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effectLst/>
              <a:latin typeface="+mn-lt"/>
              <a:ea typeface="MS PGothic" panose="020B0600070205080204" pitchFamily="34" charset="-128"/>
              <a:cs typeface="MS PGothic" charset="0"/>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mn-lt"/>
                <a:ea typeface="MS PGothic" panose="020B0600070205080204" pitchFamily="34" charset="-128"/>
                <a:cs typeface="MS PGothic" charset="0"/>
              </a:rPr>
              <a:t>Pew Research Center. (2012). </a:t>
            </a:r>
            <a:r>
              <a:rPr lang="en-US" sz="1200" i="1" kern="1200" baseline="0" dirty="0">
                <a:solidFill>
                  <a:schemeClr val="tx1"/>
                </a:solidFill>
                <a:effectLst/>
                <a:latin typeface="+mn-lt"/>
                <a:ea typeface="MS PGothic" panose="020B0600070205080204" pitchFamily="34" charset="-128"/>
                <a:cs typeface="MS PGothic" charset="0"/>
              </a:rPr>
              <a:t>The Boomerang generation. </a:t>
            </a:r>
            <a:r>
              <a:rPr lang="en-US" sz="1200" kern="1200" baseline="0" dirty="0">
                <a:solidFill>
                  <a:schemeClr val="tx1"/>
                </a:solidFill>
                <a:effectLst/>
                <a:latin typeface="+mn-lt"/>
                <a:ea typeface="MS PGothic" panose="020B0600070205080204" pitchFamily="34" charset="-128"/>
                <a:cs typeface="MS PGothic" charset="0"/>
              </a:rPr>
              <a:t>Retrieved from: http://www.pewsocialtrends.org/files/2012/03/PewSocialTrends-2012-BoomerangGeneration.pdf</a:t>
            </a:r>
            <a:endParaRPr lang="en-US" sz="1200" kern="1200" dirty="0">
              <a:solidFill>
                <a:schemeClr val="tx1"/>
              </a:solidFill>
              <a:effectLst/>
              <a:latin typeface="+mn-lt"/>
              <a:ea typeface="MS PGothic" panose="020B0600070205080204" pitchFamily="34" charset="-128"/>
              <a:cs typeface="MS PGothic"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450E5AE6-D4A2-DF4E-BA14-4C6073C1C051}" type="slidenum">
              <a:rPr lang="en-US" sz="1200">
                <a:latin typeface="Calibri" charset="0"/>
              </a:rPr>
              <a:pPr/>
              <a:t>18</a:t>
            </a:fld>
            <a:endParaRPr lang="en-US" sz="1200">
              <a:latin typeface="Calibri" charset="0"/>
            </a:endParaRPr>
          </a:p>
        </p:txBody>
      </p:sp>
    </p:spTree>
    <p:extLst>
      <p:ext uri="{BB962C8B-B14F-4D97-AF65-F5344CB8AC3E}">
        <p14:creationId xmlns:p14="http://schemas.microsoft.com/office/powerpoint/2010/main" val="1540383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This</a:t>
            </a:r>
            <a:r>
              <a:rPr lang="en-US" baseline="0" dirty="0">
                <a:latin typeface="Calibri" charset="0"/>
                <a:ea typeface="MS PGothic" charset="0"/>
              </a:rPr>
              <a:t> slide continues the topic of parenting in later life. The image is from http://</a:t>
            </a:r>
            <a:r>
              <a:rPr lang="en-US" baseline="0" dirty="0" err="1">
                <a:latin typeface="Calibri" charset="0"/>
                <a:ea typeface="MS PGothic" charset="0"/>
              </a:rPr>
              <a:t>www.pewsocialtrends.org</a:t>
            </a:r>
            <a:r>
              <a:rPr lang="en-US" baseline="0" dirty="0">
                <a:latin typeface="Calibri" charset="0"/>
                <a:ea typeface="MS PGothic" charset="0"/>
              </a:rPr>
              <a:t>/2012/03/15/the-boomerang-generation/, which includes a report and more data about the boomerang generation. </a:t>
            </a:r>
          </a:p>
          <a:p>
            <a:endParaRPr lang="en-US" baseline="0" dirty="0">
              <a:latin typeface="Calibri" charset="0"/>
              <a:ea typeface="MS PGothic"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b="1" dirty="0">
                <a:latin typeface="Calibri" charset="0"/>
                <a:ea typeface="MS PGothic" charset="0"/>
              </a:rPr>
              <a:t>(Click): </a:t>
            </a:r>
            <a:r>
              <a:rPr lang="en-US" b="0" dirty="0">
                <a:solidFill>
                  <a:srgbClr val="00B0F0"/>
                </a:solidFill>
                <a:latin typeface="Calibri" charset="0"/>
              </a:rPr>
              <a:t>What are some difficulties that might occur when adult children live with their parents? </a:t>
            </a:r>
          </a:p>
          <a:p>
            <a:r>
              <a:rPr lang="en-US" baseline="0" dirty="0">
                <a:latin typeface="Calibri" charset="0"/>
                <a:ea typeface="MS PGothic" charset="0"/>
              </a:rPr>
              <a:t>This discussion question will hopefully get students to think about how changes in families affect family members. There will likely be an opportunity to relate the discussion back to family systems theory, including the idea that any change a family member makes can cause all family members to shift and change. </a:t>
            </a:r>
          </a:p>
          <a:p>
            <a:endParaRPr lang="en-US" baseline="0" dirty="0">
              <a:latin typeface="Calibri" charset="0"/>
              <a:ea typeface="MS PGothic" charset="0"/>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mn-lt"/>
                <a:ea typeface="MS PGothic" panose="020B0600070205080204" pitchFamily="34" charset="-128"/>
                <a:cs typeface="MS PGothic" charset="0"/>
              </a:rPr>
              <a:t>Image Source: </a:t>
            </a:r>
          </a:p>
          <a:p>
            <a:pPr marL="0" marR="0" lvl="1"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effectLst/>
              <a:latin typeface="+mn-lt"/>
              <a:ea typeface="MS PGothic" panose="020B0600070205080204" pitchFamily="34" charset="-128"/>
              <a:cs typeface="MS PGothic" charset="0"/>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mn-lt"/>
                <a:ea typeface="MS PGothic" panose="020B0600070205080204" pitchFamily="34" charset="-128"/>
                <a:cs typeface="MS PGothic" charset="0"/>
              </a:rPr>
              <a:t>Pew Research Center. (2012). </a:t>
            </a:r>
            <a:r>
              <a:rPr lang="en-US" sz="1200" i="1" kern="1200" baseline="0" dirty="0">
                <a:solidFill>
                  <a:schemeClr val="tx1"/>
                </a:solidFill>
                <a:effectLst/>
                <a:latin typeface="+mn-lt"/>
                <a:ea typeface="MS PGothic" panose="020B0600070205080204" pitchFamily="34" charset="-128"/>
                <a:cs typeface="MS PGothic" charset="0"/>
              </a:rPr>
              <a:t>The Boomerang generation. </a:t>
            </a:r>
            <a:r>
              <a:rPr lang="en-US" sz="1200" kern="1200" baseline="0" dirty="0">
                <a:solidFill>
                  <a:schemeClr val="tx1"/>
                </a:solidFill>
                <a:effectLst/>
                <a:latin typeface="+mn-lt"/>
                <a:ea typeface="MS PGothic" panose="020B0600070205080204" pitchFamily="34" charset="-128"/>
                <a:cs typeface="MS PGothic" charset="0"/>
              </a:rPr>
              <a:t>Retrieved from: http://www.pewsocialtrends.org/files/2012/03/PewSocialTrends-2012-BoomerangGeneration.pdf</a:t>
            </a:r>
            <a:endParaRPr lang="en-US" sz="1200" kern="1200" dirty="0">
              <a:solidFill>
                <a:schemeClr val="tx1"/>
              </a:solidFill>
              <a:effectLst/>
              <a:latin typeface="+mn-lt"/>
              <a:ea typeface="MS PGothic" panose="020B0600070205080204" pitchFamily="34" charset="-128"/>
              <a:cs typeface="MS PGothic" charset="0"/>
            </a:endParaRPr>
          </a:p>
          <a:p>
            <a:endParaRPr lang="en-US" baseline="0" dirty="0">
              <a:latin typeface="Calibri" charset="0"/>
              <a:ea typeface="MS PGothic" charset="0"/>
            </a:endParaRPr>
          </a:p>
          <a:p>
            <a:endParaRPr lang="en-US" baseline="0" dirty="0">
              <a:latin typeface="Calibri" charset="0"/>
              <a:ea typeface="MS PGothic"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450E5AE6-D4A2-DF4E-BA14-4C6073C1C051}" type="slidenum">
              <a:rPr lang="en-US" sz="1200">
                <a:latin typeface="Calibri" charset="0"/>
              </a:rPr>
              <a:pPr/>
              <a:t>19</a:t>
            </a:fld>
            <a:endParaRPr lang="en-US" sz="1200">
              <a:latin typeface="Calibri" charset="0"/>
            </a:endParaRPr>
          </a:p>
        </p:txBody>
      </p:sp>
    </p:spTree>
    <p:extLst>
      <p:ext uri="{BB962C8B-B14F-4D97-AF65-F5344CB8AC3E}">
        <p14:creationId xmlns:p14="http://schemas.microsoft.com/office/powerpoint/2010/main" val="30408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This slide outlines the learning objectives of the module. </a:t>
            </a:r>
          </a:p>
          <a:p>
            <a:endParaRPr lang="en-US" dirty="0">
              <a:latin typeface="Calibri" charset="0"/>
              <a:ea typeface="MS PGothic"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8E59B3E8-F53F-A04E-9279-F1EF2A22E75D}" type="slidenum">
              <a:rPr lang="en-US" sz="1200">
                <a:latin typeface="Calibri" charset="0"/>
              </a:rPr>
              <a:pPr/>
              <a:t>2</a:t>
            </a:fld>
            <a:endParaRPr lang="en-US" sz="1200" dirty="0">
              <a:latin typeface="Calibri" charset="0"/>
            </a:endParaRPr>
          </a:p>
        </p:txBody>
      </p:sp>
    </p:spTree>
    <p:extLst>
      <p:ext uri="{BB962C8B-B14F-4D97-AF65-F5344CB8AC3E}">
        <p14:creationId xmlns:p14="http://schemas.microsoft.com/office/powerpoint/2010/main" val="168169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cs typeface="+mn-cs"/>
              </a:rPr>
              <a:t>This slide orients</a:t>
            </a:r>
            <a:r>
              <a:rPr lang="en-US" altLang="en-US" baseline="0" dirty="0">
                <a:cs typeface="+mn-cs"/>
              </a:rPr>
              <a:t> students to where the class is in the overview. </a:t>
            </a:r>
          </a:p>
          <a:p>
            <a:pPr eaLnBrk="1" hangingPunct="1">
              <a:spcBef>
                <a:spcPct val="0"/>
              </a:spcBef>
              <a:defRPr/>
            </a:pPr>
            <a:endParaRPr lang="en-US" altLang="en-US" baseline="0" dirty="0">
              <a:cs typeface="+mn-cs"/>
            </a:endParaRPr>
          </a:p>
          <a:p>
            <a:pPr eaLnBrk="1" hangingPunct="1">
              <a:spcBef>
                <a:spcPct val="0"/>
              </a:spcBef>
              <a:defRPr/>
            </a:pPr>
            <a:r>
              <a:rPr lang="en-US" altLang="en-US" baseline="0" dirty="0">
                <a:cs typeface="+mn-cs"/>
              </a:rPr>
              <a:t>If you did the Muddiest Point CAT at the end of last class, be sure to answer any questions students had and clear up any misunderstandings before moving on to new material. </a:t>
            </a:r>
            <a:endParaRPr lang="en-US" altLang="en-US" dirty="0">
              <a:cs typeface="+mn-cs"/>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235EACD0-C2BE-2643-A751-65D0140F941B}" type="slidenum">
              <a:rPr lang="en-US" sz="1200">
                <a:latin typeface="Calibri" charset="0"/>
              </a:rPr>
              <a:pPr/>
              <a:t>20</a:t>
            </a:fld>
            <a:endParaRPr lang="en-US" sz="1200">
              <a:latin typeface="Calibri" charset="0"/>
            </a:endParaRPr>
          </a:p>
        </p:txBody>
      </p:sp>
    </p:spTree>
    <p:extLst>
      <p:ext uri="{BB962C8B-B14F-4D97-AF65-F5344CB8AC3E}">
        <p14:creationId xmlns:p14="http://schemas.microsoft.com/office/powerpoint/2010/main" val="1631518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This</a:t>
            </a:r>
            <a:r>
              <a:rPr lang="en-US" baseline="0" dirty="0">
                <a:latin typeface="Calibri" charset="0"/>
                <a:ea typeface="MS PGothic" charset="0"/>
              </a:rPr>
              <a:t> slide introduces divorce. The table is from the module, and it includes both risk and protective factors for divorce. </a:t>
            </a:r>
          </a:p>
          <a:p>
            <a:endParaRPr lang="en-US" sz="1200" b="1" kern="1200" baseline="0" dirty="0">
              <a:solidFill>
                <a:schemeClr val="tx1"/>
              </a:solidFill>
              <a:effectLst/>
              <a:latin typeface="Calibri" charset="0"/>
              <a:ea typeface="MS PGothic" charset="0"/>
              <a:cs typeface="MS PGothic" charset="0"/>
            </a:endParaRPr>
          </a:p>
          <a:p>
            <a:r>
              <a:rPr lang="en-US" sz="1200" b="1" kern="1200" dirty="0">
                <a:solidFill>
                  <a:schemeClr val="tx1"/>
                </a:solidFill>
                <a:effectLst/>
                <a:latin typeface="+mn-lt"/>
                <a:ea typeface="MS PGothic" panose="020B0600070205080204" pitchFamily="34" charset="-128"/>
                <a:cs typeface="MS PGothic" charset="0"/>
              </a:rPr>
              <a:t>Divorce</a:t>
            </a:r>
            <a:r>
              <a:rPr lang="en-US" sz="1200" kern="1200" dirty="0">
                <a:solidFill>
                  <a:schemeClr val="tx1"/>
                </a:solidFill>
                <a:effectLst/>
                <a:latin typeface="+mn-lt"/>
                <a:ea typeface="MS PGothic" panose="020B0600070205080204" pitchFamily="34" charset="-128"/>
                <a:cs typeface="MS PGothic" charset="0"/>
              </a:rPr>
              <a:t> occurs when a marriage is ended legally. The current divorce rate (higher after declines in the 1980s and 1990s) is 50%, although there is some debate about that number. The risk of divorce goes for up subsequent marriages, so that the risk of divorce for someone marrying the second time is higher than the first time.</a:t>
            </a:r>
          </a:p>
          <a:p>
            <a:endParaRPr lang="en-US" sz="1200" kern="1200" dirty="0">
              <a:solidFill>
                <a:schemeClr val="tx1"/>
              </a:solidFill>
              <a:effectLst/>
              <a:latin typeface="+mn-lt"/>
              <a:ea typeface="MS PGothic" panose="020B0600070205080204" pitchFamily="34" charset="-128"/>
              <a:cs typeface="MS PGothic" charset="0"/>
            </a:endParaRPr>
          </a:p>
          <a:p>
            <a:r>
              <a:rPr lang="en-US" sz="1200" kern="1200" dirty="0">
                <a:solidFill>
                  <a:schemeClr val="tx1"/>
                </a:solidFill>
                <a:effectLst/>
                <a:latin typeface="+mn-lt"/>
                <a:ea typeface="MS PGothic" panose="020B0600070205080204" pitchFamily="34" charset="-128"/>
                <a:cs typeface="MS PGothic" charset="0"/>
              </a:rPr>
              <a:t>There are some protective factors that are associated with a lower risk of divorce. This included pursuing education and marrying when you are older. Factors that increase the risk of divorce include living with multiple partners before marrying (</a:t>
            </a:r>
            <a:r>
              <a:rPr lang="en-US" sz="1200" b="1" kern="1200" dirty="0">
                <a:solidFill>
                  <a:schemeClr val="tx1"/>
                </a:solidFill>
                <a:effectLst/>
                <a:latin typeface="+mn-lt"/>
                <a:ea typeface="MS PGothic" panose="020B0600070205080204" pitchFamily="34" charset="-128"/>
                <a:cs typeface="MS PGothic" charset="0"/>
              </a:rPr>
              <a:t>serial cohabitation</a:t>
            </a:r>
            <a:r>
              <a:rPr lang="en-US" sz="1200" kern="1200" dirty="0">
                <a:solidFill>
                  <a:schemeClr val="tx1"/>
                </a:solidFill>
                <a:effectLst/>
                <a:latin typeface="+mn-lt"/>
                <a:ea typeface="MS PGothic" panose="020B0600070205080204" pitchFamily="34" charset="-128"/>
                <a:cs typeface="MS PGothic" charset="0"/>
              </a:rPr>
              <a:t>) and having a child before marriage. Divorce is also more likely in countries where divorce is more socially acceptable. </a:t>
            </a:r>
          </a:p>
          <a:p>
            <a:endParaRPr lang="en-US" sz="1200" kern="1200" dirty="0">
              <a:solidFill>
                <a:schemeClr val="tx1"/>
              </a:solidFill>
              <a:effectLst/>
              <a:latin typeface="+mn-lt"/>
              <a:ea typeface="MS PGothic" panose="020B0600070205080204" pitchFamily="34" charset="-128"/>
              <a:cs typeface="MS PGothic" charset="0"/>
            </a:endParaRPr>
          </a:p>
          <a:p>
            <a:r>
              <a:rPr lang="en-US" sz="1200" kern="1200" dirty="0">
                <a:solidFill>
                  <a:schemeClr val="tx1"/>
                </a:solidFill>
                <a:effectLst/>
                <a:latin typeface="+mn-lt"/>
                <a:ea typeface="MS PGothic" panose="020B0600070205080204" pitchFamily="34" charset="-128"/>
                <a:cs typeface="MS PGothic" charset="0"/>
              </a:rPr>
              <a:t>If parents with children do divorce, it is helpful if those parents clearly convey to the children that the divorce is not their fault. It’s also helpful for parents to not bias children against their other parent or use children to hurt their ex-spouse. </a:t>
            </a:r>
          </a:p>
          <a:p>
            <a:endParaRPr lang="en-US" baseline="0" dirty="0">
              <a:latin typeface="Calibri" charset="0"/>
              <a:ea typeface="MS PGothic"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450E5AE6-D4A2-DF4E-BA14-4C6073C1C051}" type="slidenum">
              <a:rPr lang="en-US" sz="1200">
                <a:latin typeface="Calibri" charset="0"/>
              </a:rPr>
              <a:pPr/>
              <a:t>21</a:t>
            </a:fld>
            <a:endParaRPr lang="en-US" sz="1200">
              <a:latin typeface="Calibri" charset="0"/>
            </a:endParaRPr>
          </a:p>
        </p:txBody>
      </p:sp>
    </p:spTree>
    <p:extLst>
      <p:ext uri="{BB962C8B-B14F-4D97-AF65-F5344CB8AC3E}">
        <p14:creationId xmlns:p14="http://schemas.microsoft.com/office/powerpoint/2010/main" val="1303455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This</a:t>
            </a:r>
            <a:r>
              <a:rPr lang="en-US" baseline="0" dirty="0">
                <a:latin typeface="Calibri" charset="0"/>
                <a:ea typeface="MS PGothic" charset="0"/>
              </a:rPr>
              <a:t> slide introduces the topic of adoption. </a:t>
            </a:r>
          </a:p>
          <a:p>
            <a:endParaRPr lang="en-US" sz="1200" b="1" kern="1200" baseline="0" dirty="0">
              <a:solidFill>
                <a:schemeClr val="tx1"/>
              </a:solidFill>
              <a:effectLst/>
              <a:latin typeface="Calibri" charset="0"/>
              <a:ea typeface="MS PGothic" charset="0"/>
              <a:cs typeface="MS PGothic" charset="0"/>
            </a:endParaRPr>
          </a:p>
          <a:p>
            <a:pPr marL="0" marR="0" lvl="1" indent="0" algn="l" defTabSz="4572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mn-lt"/>
                <a:ea typeface="MS PGothic" panose="020B0600070205080204" pitchFamily="34" charset="-128"/>
                <a:cs typeface="MS PGothic" charset="0"/>
              </a:rPr>
              <a:t>Adoption </a:t>
            </a:r>
            <a:r>
              <a:rPr lang="en-US" sz="1200" kern="1200" dirty="0">
                <a:solidFill>
                  <a:schemeClr val="tx1"/>
                </a:solidFill>
                <a:effectLst/>
                <a:latin typeface="+mn-lt"/>
                <a:ea typeface="MS PGothic" panose="020B0600070205080204" pitchFamily="34" charset="-128"/>
                <a:cs typeface="MS PGothic" charset="0"/>
              </a:rPr>
              <a:t>happens when a person or family legally takes in and raises a child from another family. Many children (100,000 in the U.S. in 2013) are in </a:t>
            </a:r>
            <a:r>
              <a:rPr lang="en-US" sz="1200" b="1" kern="1200" dirty="0">
                <a:solidFill>
                  <a:schemeClr val="tx1"/>
                </a:solidFill>
                <a:effectLst/>
                <a:latin typeface="+mn-lt"/>
                <a:ea typeface="MS PGothic" panose="020B0600070205080204" pitchFamily="34" charset="-128"/>
                <a:cs typeface="MS PGothic" charset="0"/>
              </a:rPr>
              <a:t>foster care</a:t>
            </a:r>
            <a:r>
              <a:rPr lang="en-US" sz="1200" kern="1200" dirty="0">
                <a:solidFill>
                  <a:schemeClr val="tx1"/>
                </a:solidFill>
                <a:effectLst/>
                <a:latin typeface="+mn-lt"/>
                <a:ea typeface="MS PGothic" panose="020B0600070205080204" pitchFamily="34" charset="-128"/>
                <a:cs typeface="MS PGothic" charset="0"/>
              </a:rPr>
              <a:t> and reside with foster families, and these children are awaiting adoption. Adopting children from the foster care system can be relatively inexpensive ($0-$2,500). International adoptions have been popular with people in America, but their numbers have been decreasing recently. </a:t>
            </a:r>
          </a:p>
          <a:p>
            <a:endParaRPr lang="en-US" baseline="0" dirty="0">
              <a:latin typeface="Calibri" charset="0"/>
              <a:ea typeface="MS PGothic"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450E5AE6-D4A2-DF4E-BA14-4C6073C1C051}" type="slidenum">
              <a:rPr lang="en-US" sz="1200">
                <a:latin typeface="Calibri" charset="0"/>
              </a:rPr>
              <a:pPr/>
              <a:t>22</a:t>
            </a:fld>
            <a:endParaRPr lang="en-US" sz="1200">
              <a:latin typeface="Calibri" charset="0"/>
            </a:endParaRPr>
          </a:p>
        </p:txBody>
      </p:sp>
    </p:spTree>
    <p:extLst>
      <p:ext uri="{BB962C8B-B14F-4D97-AF65-F5344CB8AC3E}">
        <p14:creationId xmlns:p14="http://schemas.microsoft.com/office/powerpoint/2010/main" val="35005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cs typeface="+mn-cs"/>
              </a:rPr>
              <a:t>This slide orients</a:t>
            </a:r>
            <a:r>
              <a:rPr lang="en-US" altLang="en-US" baseline="0" dirty="0">
                <a:cs typeface="+mn-cs"/>
              </a:rPr>
              <a:t> students to where the class is in the overview. </a:t>
            </a:r>
          </a:p>
          <a:p>
            <a:pPr eaLnBrk="1" hangingPunct="1">
              <a:spcBef>
                <a:spcPct val="0"/>
              </a:spcBef>
              <a:defRPr/>
            </a:pPr>
            <a:endParaRPr lang="en-US" altLang="en-US" baseline="0" dirty="0">
              <a:cs typeface="+mn-cs"/>
            </a:endParaRPr>
          </a:p>
          <a:p>
            <a:pPr eaLnBrk="1" hangingPunct="1">
              <a:spcBef>
                <a:spcPct val="0"/>
              </a:spcBef>
              <a:defRPr/>
            </a:pPr>
            <a:r>
              <a:rPr lang="en-US" altLang="en-US" baseline="0" dirty="0">
                <a:cs typeface="+mn-cs"/>
              </a:rPr>
              <a:t>If you did the Muddiest Point CAT at the end of last class, be sure to answer any questions students had and clear up any misunderstandings before moving on to new material. </a:t>
            </a:r>
            <a:endParaRPr lang="en-US" altLang="en-US" dirty="0">
              <a:cs typeface="+mn-cs"/>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235EACD0-C2BE-2643-A751-65D0140F941B}" type="slidenum">
              <a:rPr lang="en-US" sz="1200">
                <a:latin typeface="Calibri" charset="0"/>
              </a:rPr>
              <a:pPr/>
              <a:t>23</a:t>
            </a:fld>
            <a:endParaRPr lang="en-US" sz="1200">
              <a:latin typeface="Calibri" charset="0"/>
            </a:endParaRPr>
          </a:p>
        </p:txBody>
      </p:sp>
    </p:spTree>
    <p:extLst>
      <p:ext uri="{BB962C8B-B14F-4D97-AF65-F5344CB8AC3E}">
        <p14:creationId xmlns:p14="http://schemas.microsoft.com/office/powerpoint/2010/main" val="201305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MS PGothic" charset="0"/>
              </a:rPr>
              <a:t>This</a:t>
            </a:r>
            <a:r>
              <a:rPr lang="en-US" baseline="0" dirty="0">
                <a:latin typeface="Calibri" charset="0"/>
                <a:ea typeface="MS PGothic" charset="0"/>
              </a:rPr>
              <a:t> slide will help you explain the last section of the module about things that are associated with happy, healthy families. </a:t>
            </a:r>
          </a:p>
          <a:p>
            <a:endParaRPr lang="en-US" sz="1200" kern="1200" baseline="0" dirty="0">
              <a:solidFill>
                <a:schemeClr val="tx1"/>
              </a:solidFill>
              <a:effectLst/>
              <a:latin typeface="Calibri" charset="0"/>
              <a:ea typeface="MS PGothic" charset="0"/>
              <a:cs typeface="MS PGothic" charset="0"/>
            </a:endParaRPr>
          </a:p>
          <a:p>
            <a:r>
              <a:rPr lang="en-US" b="1" dirty="0">
                <a:latin typeface="Calibri" charset="0"/>
                <a:ea typeface="MS PGothic" charset="0"/>
              </a:rPr>
              <a:t>(Click): </a:t>
            </a:r>
            <a:r>
              <a:rPr lang="en-US" sz="1200" kern="1200" dirty="0">
                <a:solidFill>
                  <a:schemeClr val="tx1"/>
                </a:solidFill>
                <a:effectLst/>
                <a:latin typeface="+mn-lt"/>
                <a:ea typeface="MS PGothic" panose="020B0600070205080204" pitchFamily="34" charset="-128"/>
                <a:cs typeface="MS PGothic" charset="0"/>
              </a:rPr>
              <a:t>Teach morality</a:t>
            </a:r>
          </a:p>
          <a:p>
            <a:r>
              <a:rPr lang="en-US" sz="1200" kern="1200" dirty="0">
                <a:solidFill>
                  <a:schemeClr val="tx1"/>
                </a:solidFill>
                <a:effectLst/>
                <a:latin typeface="+mn-lt"/>
                <a:ea typeface="MS PGothic" panose="020B0600070205080204" pitchFamily="34" charset="-128"/>
                <a:cs typeface="MS PGothic" charset="0"/>
              </a:rPr>
              <a:t>Moral development in children has been associated with a greater sense of well-being. </a:t>
            </a:r>
          </a:p>
          <a:p>
            <a:endParaRPr lang="en-US" sz="1200" kern="1200" dirty="0">
              <a:solidFill>
                <a:schemeClr val="tx1"/>
              </a:solidFill>
              <a:effectLst/>
              <a:latin typeface="+mn-lt"/>
              <a:ea typeface="MS PGothic" panose="020B0600070205080204" pitchFamily="34" charset="-128"/>
              <a:cs typeface="MS PGothic" charset="0"/>
            </a:endParaRPr>
          </a:p>
          <a:p>
            <a:r>
              <a:rPr lang="en-US" b="1" dirty="0">
                <a:latin typeface="Calibri" charset="0"/>
                <a:ea typeface="MS PGothic" charset="0"/>
              </a:rPr>
              <a:t>(Click): </a:t>
            </a:r>
            <a:r>
              <a:rPr lang="en-US" sz="1200" kern="1200" dirty="0">
                <a:solidFill>
                  <a:schemeClr val="tx1"/>
                </a:solidFill>
                <a:effectLst/>
                <a:latin typeface="+mn-lt"/>
                <a:ea typeface="MS PGothic" panose="020B0600070205080204" pitchFamily="34" charset="-128"/>
                <a:cs typeface="MS PGothic" charset="0"/>
              </a:rPr>
              <a:t>Savor the good</a:t>
            </a:r>
          </a:p>
          <a:p>
            <a:r>
              <a:rPr lang="en-US" sz="1200" kern="1200" dirty="0">
                <a:solidFill>
                  <a:schemeClr val="tx1"/>
                </a:solidFill>
                <a:effectLst/>
                <a:latin typeface="+mn-lt"/>
                <a:ea typeface="MS PGothic" panose="020B0600070205080204" pitchFamily="34" charset="-128"/>
                <a:cs typeface="MS PGothic" charset="0"/>
              </a:rPr>
              <a:t>This includes savoring each other’s successes. </a:t>
            </a:r>
          </a:p>
          <a:p>
            <a:endParaRPr lang="en-US" sz="1200" kern="1200" dirty="0">
              <a:solidFill>
                <a:schemeClr val="tx1"/>
              </a:solidFill>
              <a:effectLst/>
              <a:latin typeface="+mn-lt"/>
              <a:ea typeface="MS PGothic" panose="020B0600070205080204" pitchFamily="34" charset="-128"/>
              <a:cs typeface="MS PGothic" charset="0"/>
            </a:endParaRPr>
          </a:p>
          <a:p>
            <a:r>
              <a:rPr lang="en-US" b="1" dirty="0">
                <a:latin typeface="Calibri" charset="0"/>
                <a:ea typeface="MS PGothic" charset="0"/>
              </a:rPr>
              <a:t>(Click): </a:t>
            </a:r>
            <a:r>
              <a:rPr lang="en-US" sz="1200" kern="1200" dirty="0">
                <a:solidFill>
                  <a:schemeClr val="tx1"/>
                </a:solidFill>
                <a:effectLst/>
                <a:latin typeface="+mn-lt"/>
                <a:ea typeface="MS PGothic" panose="020B0600070205080204" pitchFamily="34" charset="-128"/>
                <a:cs typeface="MS PGothic" charset="0"/>
              </a:rPr>
              <a:t>Use the extended family network</a:t>
            </a:r>
          </a:p>
          <a:p>
            <a:r>
              <a:rPr lang="en-US" sz="1200" kern="1200" dirty="0">
                <a:solidFill>
                  <a:schemeClr val="tx1"/>
                </a:solidFill>
                <a:effectLst/>
                <a:latin typeface="+mn-lt"/>
                <a:ea typeface="MS PGothic" panose="020B0600070205080204" pitchFamily="34" charset="-128"/>
                <a:cs typeface="MS PGothic" charset="0"/>
              </a:rPr>
              <a:t>All members of the family, no matter their age, can help with caregiving responsibilities.</a:t>
            </a:r>
          </a:p>
          <a:p>
            <a:endParaRPr lang="en-US" sz="1200" kern="1200" dirty="0">
              <a:solidFill>
                <a:schemeClr val="tx1"/>
              </a:solidFill>
              <a:effectLst/>
              <a:latin typeface="+mn-lt"/>
              <a:ea typeface="MS PGothic" panose="020B0600070205080204" pitchFamily="34" charset="-128"/>
              <a:cs typeface="MS PGothic" charset="0"/>
            </a:endParaRPr>
          </a:p>
          <a:p>
            <a:r>
              <a:rPr lang="en-US" b="1" dirty="0">
                <a:latin typeface="Calibri" charset="0"/>
                <a:ea typeface="MS PGothic" charset="0"/>
              </a:rPr>
              <a:t>(Click): </a:t>
            </a:r>
            <a:r>
              <a:rPr lang="en-US" sz="1200" kern="1200" dirty="0">
                <a:solidFill>
                  <a:schemeClr val="tx1"/>
                </a:solidFill>
                <a:effectLst/>
                <a:latin typeface="+mn-lt"/>
                <a:ea typeface="MS PGothic" panose="020B0600070205080204" pitchFamily="34" charset="-128"/>
                <a:cs typeface="MS PGothic" charset="0"/>
              </a:rPr>
              <a:t>Create family identity</a:t>
            </a:r>
          </a:p>
          <a:p>
            <a:r>
              <a:rPr lang="en-US" sz="1200" kern="1200" dirty="0">
                <a:solidFill>
                  <a:schemeClr val="tx1"/>
                </a:solidFill>
                <a:effectLst/>
                <a:latin typeface="+mn-lt"/>
                <a:ea typeface="MS PGothic" panose="020B0600070205080204" pitchFamily="34" charset="-128"/>
                <a:cs typeface="MS PGothic" charset="0"/>
              </a:rPr>
              <a:t>This includes sharing fond memories, creating inside jokes, and creating a story of the family. </a:t>
            </a:r>
          </a:p>
          <a:p>
            <a:endParaRPr lang="en-US" sz="1200" kern="1200" dirty="0">
              <a:solidFill>
                <a:schemeClr val="tx1"/>
              </a:solidFill>
              <a:effectLst/>
              <a:latin typeface="+mn-lt"/>
              <a:ea typeface="MS PGothic" panose="020B0600070205080204" pitchFamily="34" charset="-128"/>
              <a:cs typeface="MS PGothic" charset="0"/>
            </a:endParaRPr>
          </a:p>
          <a:p>
            <a:r>
              <a:rPr lang="en-US" b="1" dirty="0">
                <a:latin typeface="Calibri" charset="0"/>
                <a:ea typeface="MS PGothic" charset="0"/>
              </a:rPr>
              <a:t>(Click): </a:t>
            </a:r>
            <a:r>
              <a:rPr lang="en-US" sz="1200" kern="1200" dirty="0">
                <a:solidFill>
                  <a:schemeClr val="tx1"/>
                </a:solidFill>
                <a:effectLst/>
                <a:latin typeface="+mn-lt"/>
                <a:ea typeface="MS PGothic" panose="020B0600070205080204" pitchFamily="34" charset="-128"/>
                <a:cs typeface="MS PGothic" charset="0"/>
              </a:rPr>
              <a:t>Forgive</a:t>
            </a:r>
          </a:p>
          <a:p>
            <a:r>
              <a:rPr lang="en-US" sz="1200" kern="1200" dirty="0">
                <a:solidFill>
                  <a:schemeClr val="tx1"/>
                </a:solidFill>
                <a:effectLst/>
                <a:latin typeface="+mn-lt"/>
                <a:ea typeface="MS PGothic" panose="020B0600070205080204" pitchFamily="34" charset="-128"/>
                <a:cs typeface="MS PGothic" charset="0"/>
              </a:rPr>
              <a:t>This involves not holding grudges against family members. </a:t>
            </a:r>
          </a:p>
          <a:p>
            <a:endParaRPr lang="en-US" baseline="0" dirty="0">
              <a:latin typeface="Calibri" charset="0"/>
              <a:ea typeface="MS PGothic"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450E5AE6-D4A2-DF4E-BA14-4C6073C1C051}" type="slidenum">
              <a:rPr lang="en-US" sz="1200">
                <a:latin typeface="Calibri" charset="0"/>
              </a:rPr>
              <a:pPr/>
              <a:t>24</a:t>
            </a:fld>
            <a:endParaRPr lang="en-US" sz="1200">
              <a:latin typeface="Calibri" charset="0"/>
            </a:endParaRPr>
          </a:p>
        </p:txBody>
      </p:sp>
    </p:spTree>
    <p:extLst>
      <p:ext uri="{BB962C8B-B14F-4D97-AF65-F5344CB8AC3E}">
        <p14:creationId xmlns:p14="http://schemas.microsoft.com/office/powerpoint/2010/main" val="521595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Classroom Assessment Technique (CAT): One-Minute Paper</a:t>
            </a:r>
          </a:p>
          <a:p>
            <a:endParaRPr lang="en-US" altLang="en-US" dirty="0"/>
          </a:p>
          <a:p>
            <a:r>
              <a:rPr lang="en-US" altLang="en-US" dirty="0"/>
              <a:t>If you are presenting the information on one class day, you might end the material about here. End your class time with a one-minute paper. </a:t>
            </a:r>
          </a:p>
          <a:p>
            <a:endParaRPr lang="en-US" altLang="en-US" dirty="0"/>
          </a:p>
          <a:p>
            <a:r>
              <a:rPr lang="en-US" altLang="en-US" dirty="0"/>
              <a:t>The Minute Paper tests how students are gaining knowledge, or not. The instructor ends class by asking students to write a brief response to the following questions: “What was the most important thing you learned during this class?” and “What important question remains unanswered?”</a:t>
            </a:r>
          </a:p>
          <a:p>
            <a:endParaRPr lang="en-US" altLang="en-US" dirty="0"/>
          </a:p>
          <a:p>
            <a:r>
              <a:rPr lang="en-US" altLang="en-US" dirty="0"/>
              <a:t>Have students briefly answer these questions in writing and turn them in. After class, assess students’ responses. At the beginning of the next class, go over any misunderstandings or relevant questions. </a:t>
            </a:r>
          </a:p>
          <a:p>
            <a:endParaRPr lang="en-US" altLang="en-US" dirty="0"/>
          </a:p>
          <a:p>
            <a:pPr eaLnBrk="1" hangingPunct="1">
              <a:spcBef>
                <a:spcPct val="0"/>
              </a:spcBef>
            </a:pPr>
            <a:r>
              <a:rPr lang="en-US" altLang="en-US" dirty="0"/>
              <a:t>If you do not conclude with this Classroom Assessment Technique (CAT), it would helpful to use another CAT. It could be in the form of a:</a:t>
            </a:r>
          </a:p>
          <a:p>
            <a:pPr lvl="1" eaLnBrk="1" hangingPunct="1">
              <a:spcBef>
                <a:spcPct val="0"/>
              </a:spcBef>
            </a:pPr>
            <a:r>
              <a:rPr lang="en-US" altLang="en-US" dirty="0"/>
              <a:t>Muddy point</a:t>
            </a:r>
          </a:p>
          <a:p>
            <a:pPr lvl="1" eaLnBrk="1" hangingPunct="1">
              <a:spcBef>
                <a:spcPct val="0"/>
              </a:spcBef>
            </a:pPr>
            <a:r>
              <a:rPr lang="en-US" altLang="en-US" dirty="0"/>
              <a:t>One-minute paper</a:t>
            </a:r>
          </a:p>
          <a:p>
            <a:pPr lvl="1" eaLnBrk="1" hangingPunct="1">
              <a:spcBef>
                <a:spcPct val="0"/>
              </a:spcBef>
            </a:pPr>
            <a:r>
              <a:rPr lang="en-US" altLang="en-US" dirty="0"/>
              <a:t>Background knowledge</a:t>
            </a:r>
          </a:p>
          <a:p>
            <a:pPr lvl="1" eaLnBrk="1" hangingPunct="1">
              <a:spcBef>
                <a:spcPct val="0"/>
              </a:spcBef>
            </a:pPr>
            <a:r>
              <a:rPr lang="en-US" altLang="en-US" dirty="0"/>
              <a:t>What’s the Principle?</a:t>
            </a:r>
          </a:p>
          <a:p>
            <a:pPr lvl="1" eaLnBrk="1" hangingPunct="1">
              <a:spcBef>
                <a:spcPct val="0"/>
              </a:spcBef>
            </a:pPr>
            <a:r>
              <a:rPr lang="en-US" altLang="en-US" dirty="0"/>
              <a:t>Defining features Matrix: </a:t>
            </a:r>
          </a:p>
          <a:p>
            <a:pPr eaLnBrk="1" hangingPunct="1">
              <a:spcBef>
                <a:spcPct val="0"/>
              </a:spcBef>
            </a:pPr>
            <a:r>
              <a:rPr lang="en-US" altLang="en-US" dirty="0"/>
              <a:t>For more information on CATs click here: </a:t>
            </a:r>
            <a:r>
              <a:rPr lang="en-US" altLang="en-US" dirty="0">
                <a:hlinkClick r:id="rId3"/>
              </a:rPr>
              <a:t>http://cft.vanderbilt.edu/guides-sub-pages/cats/</a:t>
            </a:r>
            <a:r>
              <a:rPr lang="en-US" altLang="en-US" dirty="0"/>
              <a:t> </a:t>
            </a:r>
          </a:p>
          <a:p>
            <a:endParaRPr lang="en-US" dirty="0">
              <a:latin typeface="Calibri" charset="0"/>
              <a:ea typeface="MS PGothic" charset="0"/>
            </a:endParaRPr>
          </a:p>
        </p:txBody>
      </p:sp>
      <p:sp>
        <p:nvSpPr>
          <p:cNvPr id="4" name="Slide Number Placeholder 3"/>
          <p:cNvSpPr>
            <a:spLocks noGrp="1"/>
          </p:cNvSpPr>
          <p:nvPr>
            <p:ph type="sldNum" sz="quarter" idx="10"/>
          </p:nvPr>
        </p:nvSpPr>
        <p:spPr/>
        <p:txBody>
          <a:bodyPr/>
          <a:lstStyle/>
          <a:p>
            <a:fld id="{E166D2E6-47B8-2B49-9F64-05B7D6C0A9A1}" type="slidenum">
              <a:rPr lang="en-US" smtClean="0"/>
              <a:t>25</a:t>
            </a:fld>
            <a:endParaRPr lang="en-US"/>
          </a:p>
        </p:txBody>
      </p:sp>
    </p:spTree>
    <p:extLst>
      <p:ext uri="{BB962C8B-B14F-4D97-AF65-F5344CB8AC3E}">
        <p14:creationId xmlns:p14="http://schemas.microsoft.com/office/powerpoint/2010/main" val="221255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Photo Attribution Slide</a:t>
            </a:r>
          </a:p>
          <a:p>
            <a:pPr eaLnBrk="1" hangingPunct="1">
              <a:spcBef>
                <a:spcPct val="0"/>
              </a:spcBef>
            </a:pPr>
            <a:endParaRPr lang="en-US" alt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9D10473-16B1-488B-A435-66CDDA3475E9}" type="slidenum">
              <a:rPr lang="en-US" altLang="en-US" smtClean="0">
                <a:solidFill>
                  <a:srgbClr val="000000"/>
                </a:solidFill>
                <a:ea typeface="MS PGothic" panose="020B0600070205080204" pitchFamily="34" charset="-128"/>
              </a:rPr>
              <a:pPr fontAlgn="base">
                <a:spcBef>
                  <a:spcPct val="0"/>
                </a:spcBef>
                <a:spcAft>
                  <a:spcPct val="0"/>
                </a:spcAft>
              </a:pPr>
              <a:t>26</a:t>
            </a:fld>
            <a:endParaRPr lang="en-US" altLang="en-US">
              <a:solidFill>
                <a:srgbClr val="000000"/>
              </a:solidFill>
              <a:ea typeface="MS PGothic" panose="020B0600070205080204" pitchFamily="34" charset="-128"/>
            </a:endParaRPr>
          </a:p>
        </p:txBody>
      </p:sp>
    </p:spTree>
    <p:extLst>
      <p:ext uri="{BB962C8B-B14F-4D97-AF65-F5344CB8AC3E}">
        <p14:creationId xmlns:p14="http://schemas.microsoft.com/office/powerpoint/2010/main" val="3450594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Photo Attribution Slide</a:t>
            </a:r>
          </a:p>
          <a:p>
            <a:pPr eaLnBrk="1" hangingPunct="1">
              <a:spcBef>
                <a:spcPct val="0"/>
              </a:spcBef>
            </a:pPr>
            <a:endParaRPr lang="en-US" altLang="en-US"/>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5114B0-321D-40C6-B7E5-CE16B3F862D5}" type="slidenum">
              <a:rPr lang="en-US" altLang="en-US" smtClean="0">
                <a:solidFill>
                  <a:srgbClr val="000000"/>
                </a:solidFill>
                <a:ea typeface="MS PGothic" panose="020B0600070205080204" pitchFamily="34" charset="-128"/>
              </a:rPr>
              <a:pPr fontAlgn="base">
                <a:spcBef>
                  <a:spcPct val="0"/>
                </a:spcBef>
                <a:spcAft>
                  <a:spcPct val="0"/>
                </a:spcAft>
              </a:pPr>
              <a:t>27</a:t>
            </a:fld>
            <a:endParaRPr lang="en-US" altLang="en-US">
              <a:solidFill>
                <a:srgbClr val="000000"/>
              </a:solidFill>
              <a:ea typeface="MS PGothic" panose="020B0600070205080204" pitchFamily="34" charset="-128"/>
            </a:endParaRPr>
          </a:p>
        </p:txBody>
      </p:sp>
    </p:spTree>
    <p:extLst>
      <p:ext uri="{BB962C8B-B14F-4D97-AF65-F5344CB8AC3E}">
        <p14:creationId xmlns:p14="http://schemas.microsoft.com/office/powerpoint/2010/main" val="287052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ea typeface="MS PGothic" charset="0"/>
              </a:rPr>
              <a:t>The purpose of this slide is to</a:t>
            </a:r>
            <a:r>
              <a:rPr lang="en-US" baseline="0" dirty="0">
                <a:latin typeface="Calibri" charset="0"/>
                <a:ea typeface="MS PGothic" charset="0"/>
              </a:rPr>
              <a:t> introduce the concept of family, including who might be considered family and who might not. </a:t>
            </a:r>
          </a:p>
          <a:p>
            <a:pPr eaLnBrk="1" hangingPunct="1"/>
            <a:endParaRPr lang="en-US" baseline="0" dirty="0">
              <a:latin typeface="Calibri" charset="0"/>
              <a:ea typeface="MS PGothic" charset="0"/>
            </a:endParaRPr>
          </a:p>
          <a:p>
            <a:pPr marL="0" marR="0" indent="0" algn="just" defTabSz="457200" rtl="0" eaLnBrk="1" fontAlgn="base" latinLnBrk="0" hangingPunct="1">
              <a:lnSpc>
                <a:spcPct val="100000"/>
              </a:lnSpc>
              <a:spcBef>
                <a:spcPct val="30000"/>
              </a:spcBef>
              <a:spcAft>
                <a:spcPct val="0"/>
              </a:spcAft>
              <a:buClrTx/>
              <a:buSzTx/>
              <a:buFont typeface="Wingdings" charset="0"/>
              <a:buNone/>
              <a:tabLst/>
              <a:defRPr/>
            </a:pPr>
            <a:r>
              <a:rPr lang="en-US" sz="1200" b="1" kern="1200" baseline="0" dirty="0">
                <a:effectLst/>
                <a:latin typeface="Times New Roman"/>
                <a:cs typeface="Times New Roman"/>
              </a:rPr>
              <a:t>Time: </a:t>
            </a:r>
            <a:r>
              <a:rPr lang="en-US" sz="1200" kern="1200" baseline="0" dirty="0">
                <a:effectLst/>
                <a:latin typeface="Times New Roman"/>
                <a:cs typeface="Times New Roman"/>
              </a:rPr>
              <a:t>10-15 minutes</a:t>
            </a:r>
          </a:p>
          <a:p>
            <a:pPr marL="0" marR="0" indent="0" algn="just" defTabSz="457200" rtl="0" eaLnBrk="1" fontAlgn="base" latinLnBrk="0" hangingPunct="1">
              <a:lnSpc>
                <a:spcPct val="100000"/>
              </a:lnSpc>
              <a:spcBef>
                <a:spcPct val="30000"/>
              </a:spcBef>
              <a:spcAft>
                <a:spcPct val="0"/>
              </a:spcAft>
              <a:buClrTx/>
              <a:buSzTx/>
              <a:buFont typeface="Wingdings" charset="0"/>
              <a:buNone/>
              <a:tabLst/>
              <a:defRPr/>
            </a:pPr>
            <a:r>
              <a:rPr lang="en-US" sz="1200" b="1" kern="1200" baseline="0" dirty="0">
                <a:effectLst/>
                <a:latin typeface="Times New Roman"/>
                <a:cs typeface="Times New Roman"/>
              </a:rPr>
              <a:t>Materials: </a:t>
            </a:r>
            <a:r>
              <a:rPr lang="en-US" sz="1200" kern="1200" baseline="0" dirty="0">
                <a:effectLst/>
                <a:latin typeface="Times New Roman"/>
                <a:cs typeface="Times New Roman"/>
              </a:rPr>
              <a:t>Ability to show a video clip</a:t>
            </a:r>
          </a:p>
          <a:p>
            <a:pPr marL="0" marR="0" indent="0" algn="just" defTabSz="457200" rtl="0" eaLnBrk="1" fontAlgn="base" latinLnBrk="0" hangingPunct="1">
              <a:lnSpc>
                <a:spcPct val="100000"/>
              </a:lnSpc>
              <a:spcBef>
                <a:spcPct val="30000"/>
              </a:spcBef>
              <a:spcAft>
                <a:spcPct val="0"/>
              </a:spcAft>
              <a:buClrTx/>
              <a:buSzTx/>
              <a:buFont typeface="Wingdings" charset="0"/>
              <a:buNone/>
              <a:tabLst/>
              <a:defRPr/>
            </a:pPr>
            <a:r>
              <a:rPr lang="en-US" sz="1200" kern="1200" baseline="0" dirty="0">
                <a:effectLst/>
                <a:latin typeface="Times New Roman"/>
                <a:cs typeface="Times New Roman"/>
              </a:rPr>
              <a:t>Show the video at https://www.youtube.com/watch?v=GHXSvCMpCGM, which is a 1 minute, 50 second clip from Harry Potter and the Philosopher’s Stone. It shows how Harry Potter is treated by his aunt, uncle, and cousin, who are all blood relatives. His aunt and uncle clearly treat him differently than their son. </a:t>
            </a:r>
          </a:p>
          <a:p>
            <a:pPr marL="0" marR="0" indent="0" algn="just" defTabSz="457200" rtl="0" eaLnBrk="1" fontAlgn="base" latinLnBrk="0" hangingPunct="1">
              <a:lnSpc>
                <a:spcPct val="100000"/>
              </a:lnSpc>
              <a:spcBef>
                <a:spcPct val="30000"/>
              </a:spcBef>
              <a:spcAft>
                <a:spcPct val="0"/>
              </a:spcAft>
              <a:buClrTx/>
              <a:buSzTx/>
              <a:buFont typeface="Wingdings" charset="0"/>
              <a:buNone/>
              <a:tabLst/>
              <a:defRPr/>
            </a:pPr>
            <a:r>
              <a:rPr lang="en-US" sz="1200" kern="1200" baseline="0" dirty="0">
                <a:effectLst/>
                <a:latin typeface="Times New Roman"/>
                <a:cs typeface="Times New Roman"/>
              </a:rPr>
              <a:t>Discussion Question: As a child, do you think Harry Potter thought of his aunt, uncle, and cousin as family? Why or why not?</a:t>
            </a:r>
          </a:p>
          <a:p>
            <a:pPr marL="0" marR="0" indent="0" algn="just" defTabSz="457200" rtl="0" eaLnBrk="1" fontAlgn="base" latinLnBrk="0" hangingPunct="1">
              <a:lnSpc>
                <a:spcPct val="100000"/>
              </a:lnSpc>
              <a:spcBef>
                <a:spcPct val="30000"/>
              </a:spcBef>
              <a:spcAft>
                <a:spcPct val="0"/>
              </a:spcAft>
              <a:buClrTx/>
              <a:buSzTx/>
              <a:buFont typeface="Wingdings" charset="0"/>
              <a:buNone/>
              <a:tabLst/>
              <a:defRPr/>
            </a:pPr>
            <a:r>
              <a:rPr lang="en-US" sz="1200" kern="1200" baseline="0" dirty="0">
                <a:effectLst/>
                <a:latin typeface="Times New Roman"/>
                <a:cs typeface="Times New Roman"/>
              </a:rPr>
              <a:t>The students will likely start discussing what makes a family. Harry is biologically related to the 3 people in the film clip, but the module says that the common thread among families is caring, commitment, and close emotional ties.</a:t>
            </a:r>
            <a:r>
              <a:rPr lang="en-US" sz="1200" kern="1200" baseline="0" dirty="0">
                <a:solidFill>
                  <a:schemeClr val="tx1"/>
                </a:solidFill>
                <a:effectLst/>
                <a:latin typeface="Times New Roman"/>
                <a:cs typeface="Times New Roman"/>
              </a:rPr>
              <a:t> </a:t>
            </a:r>
          </a:p>
          <a:p>
            <a:pPr marL="0" marR="0" indent="0" algn="just" defTabSz="457200" rtl="0" eaLnBrk="1" fontAlgn="base" latinLnBrk="0" hangingPunct="1">
              <a:lnSpc>
                <a:spcPct val="100000"/>
              </a:lnSpc>
              <a:spcBef>
                <a:spcPct val="30000"/>
              </a:spcBef>
              <a:spcAft>
                <a:spcPct val="0"/>
              </a:spcAft>
              <a:buClrTx/>
              <a:buSzTx/>
              <a:buFont typeface="Wingdings" charset="0"/>
              <a:buNone/>
              <a:tabLst/>
              <a:defRPr/>
            </a:pPr>
            <a:r>
              <a:rPr lang="en-US" dirty="0">
                <a:latin typeface="Times New Roman"/>
                <a:ea typeface="MS PGothic" charset="0"/>
                <a:cs typeface="Times New Roman"/>
              </a:rPr>
              <a:t>Discussion Question: Once Harry met Ron’s family, the </a:t>
            </a:r>
            <a:r>
              <a:rPr lang="en-US" dirty="0" err="1">
                <a:latin typeface="Times New Roman"/>
                <a:ea typeface="MS PGothic" charset="0"/>
                <a:cs typeface="Times New Roman"/>
              </a:rPr>
              <a:t>Weasley’s</a:t>
            </a:r>
            <a:r>
              <a:rPr lang="en-US" dirty="0">
                <a:latin typeface="Times New Roman"/>
                <a:ea typeface="MS PGothic" charset="0"/>
                <a:cs typeface="Times New Roman"/>
              </a:rPr>
              <a:t>, do you think it changed his idea of family? Why or why not?</a:t>
            </a:r>
          </a:p>
          <a:p>
            <a:pPr algn="just" eaLnBrk="1" hangingPunct="1"/>
            <a:r>
              <a:rPr lang="en-US" dirty="0">
                <a:latin typeface="Times New Roman"/>
                <a:ea typeface="MS PGothic" charset="0"/>
                <a:cs typeface="Times New Roman"/>
              </a:rPr>
              <a:t>	The </a:t>
            </a:r>
            <a:r>
              <a:rPr lang="en-US" dirty="0" err="1">
                <a:latin typeface="Times New Roman"/>
                <a:ea typeface="MS PGothic" charset="0"/>
                <a:cs typeface="Times New Roman"/>
              </a:rPr>
              <a:t>Weasley’s</a:t>
            </a:r>
            <a:r>
              <a:rPr lang="en-US" dirty="0">
                <a:latin typeface="Times New Roman"/>
                <a:ea typeface="MS PGothic" charset="0"/>
                <a:cs typeface="Times New Roman"/>
              </a:rPr>
              <a:t> do clearly illustrate caring, commitment, and close emotional ties. They are also warm toward and supportive of Harry. The contrast between families will likely bring up what students think are essential components of a family. </a:t>
            </a:r>
          </a:p>
          <a:p>
            <a:pPr eaLnBrk="1" hangingPunct="1"/>
            <a:endParaRPr lang="en-US" baseline="0" dirty="0">
              <a:latin typeface="Calibri" charset="0"/>
              <a:ea typeface="MS PGothic" charset="0"/>
            </a:endParaRPr>
          </a:p>
          <a:p>
            <a:pPr eaLnBrk="1" hangingPunct="1">
              <a:buFont typeface="Wingdings" charset="0"/>
              <a:buNone/>
            </a:pPr>
            <a:endParaRPr lang="en-US" b="1" dirty="0">
              <a:latin typeface="Calibri"/>
              <a:ea typeface="MS PGothic" charset="0"/>
            </a:endParaRPr>
          </a:p>
          <a:p>
            <a:pPr eaLnBrk="1" hangingPunct="1">
              <a:buFont typeface="Wingdings" charset="0"/>
              <a:buNone/>
            </a:pPr>
            <a:r>
              <a:rPr lang="en-US" b="1" dirty="0">
                <a:latin typeface="Calibri" charset="0"/>
                <a:ea typeface="MS PGothic" charset="0"/>
              </a:rPr>
              <a:t>(Click): </a:t>
            </a:r>
            <a:r>
              <a:rPr lang="en-US" dirty="0">
                <a:latin typeface="Calibri" charset="0"/>
                <a:ea typeface="MS PGothic" charset="0"/>
              </a:rPr>
              <a:t>Dudley’s Birthday </a:t>
            </a:r>
          </a:p>
          <a:p>
            <a:pPr eaLnBrk="1" hangingPunct="1">
              <a:buFont typeface="Wingdings" charset="0"/>
              <a:buNone/>
            </a:pPr>
            <a:r>
              <a:rPr lang="en-US" dirty="0">
                <a:latin typeface="Calibri" charset="0"/>
                <a:ea typeface="MS PGothic" charset="0"/>
              </a:rPr>
              <a:t>This</a:t>
            </a:r>
            <a:r>
              <a:rPr lang="en-US" baseline="0" dirty="0">
                <a:latin typeface="Calibri" charset="0"/>
                <a:ea typeface="MS PGothic" charset="0"/>
              </a:rPr>
              <a:t> links to https://</a:t>
            </a:r>
            <a:r>
              <a:rPr lang="en-US" baseline="0" dirty="0" err="1">
                <a:latin typeface="Calibri" charset="0"/>
                <a:ea typeface="MS PGothic" charset="0"/>
              </a:rPr>
              <a:t>www.youtube.com</a:t>
            </a:r>
            <a:r>
              <a:rPr lang="en-US" baseline="0" dirty="0">
                <a:latin typeface="Calibri" charset="0"/>
                <a:ea typeface="MS PGothic" charset="0"/>
              </a:rPr>
              <a:t>/</a:t>
            </a:r>
            <a:r>
              <a:rPr lang="en-US" baseline="0" dirty="0" err="1">
                <a:latin typeface="Calibri" charset="0"/>
                <a:ea typeface="MS PGothic" charset="0"/>
              </a:rPr>
              <a:t>watch?v</a:t>
            </a:r>
            <a:r>
              <a:rPr lang="en-US" baseline="0" dirty="0">
                <a:latin typeface="Calibri" charset="0"/>
                <a:ea typeface="MS PGothic" charset="0"/>
              </a:rPr>
              <a:t>=</a:t>
            </a:r>
            <a:r>
              <a:rPr lang="en-US" baseline="0" dirty="0" err="1">
                <a:latin typeface="Calibri" charset="0"/>
                <a:ea typeface="MS PGothic" charset="0"/>
              </a:rPr>
              <a:t>GHXSvCMpCGM</a:t>
            </a:r>
            <a:r>
              <a:rPr lang="en-US" baseline="0" dirty="0">
                <a:latin typeface="Calibri" charset="0"/>
                <a:ea typeface="MS PGothic" charset="0"/>
              </a:rPr>
              <a:t>, which is a 1 minute, 50 second clip from Harry Potter and the Philosopher’s Stone. It shows how Harry Potter is treated by his aunt, uncle, and cousin, all blood relatives. His aunt and uncle clearly treat him differently than their son. </a:t>
            </a:r>
            <a:endParaRPr lang="en-US" dirty="0">
              <a:latin typeface="Calibri" charset="0"/>
              <a:ea typeface="MS PGothic" charset="0"/>
            </a:endParaRPr>
          </a:p>
          <a:p>
            <a:pPr eaLnBrk="1" hangingPunct="1">
              <a:buFont typeface="Wingdings" charset="0"/>
              <a:buNone/>
            </a:pPr>
            <a:endParaRPr lang="en-US" dirty="0">
              <a:latin typeface="Calibri"/>
              <a:ea typeface="MS PGothic" charset="0"/>
            </a:endParaRPr>
          </a:p>
          <a:p>
            <a:pPr eaLnBrk="1" hangingPunct="1">
              <a:buFont typeface="Wingdings" panose="05000000000000000000" pitchFamily="2" charset="2"/>
              <a:buNone/>
              <a:defRPr/>
            </a:pPr>
            <a:r>
              <a:rPr lang="en-US" b="1" dirty="0">
                <a:latin typeface="Calibri" charset="0"/>
                <a:ea typeface="MS PGothic" charset="0"/>
              </a:rPr>
              <a:t>(Click): </a:t>
            </a:r>
            <a:r>
              <a:rPr lang="en-US" dirty="0">
                <a:latin typeface="Calibri" charset="0"/>
              </a:rPr>
              <a:t>As a child, do you think Harry Potter thought of his aunt, uncle, and cousin as family? Why or why not?</a:t>
            </a:r>
          </a:p>
          <a:p>
            <a:pPr eaLnBrk="1" hangingPunct="1">
              <a:buFont typeface="Wingdings" charset="0"/>
              <a:buNone/>
            </a:pPr>
            <a:r>
              <a:rPr lang="en-US" dirty="0">
                <a:latin typeface="Calibri" charset="0"/>
                <a:ea typeface="MS PGothic" charset="0"/>
              </a:rPr>
              <a:t>The students will likely start discussing</a:t>
            </a:r>
            <a:r>
              <a:rPr lang="en-US" baseline="0" dirty="0">
                <a:latin typeface="Calibri" charset="0"/>
                <a:ea typeface="MS PGothic" charset="0"/>
              </a:rPr>
              <a:t> what makes a family. Harry is biologically related to the 3 people in the film clip, but the module says that </a:t>
            </a:r>
            <a:r>
              <a:rPr lang="en-US" sz="1200" kern="1200" dirty="0">
                <a:effectLst/>
                <a:latin typeface="+mn-lt"/>
                <a:ea typeface="MS PGothic" panose="020B0600070205080204" pitchFamily="34" charset="-128"/>
                <a:cs typeface="MS PGothic" charset="0"/>
              </a:rPr>
              <a:t>the common thread among families is caring, commitment, and close emotional ties.</a:t>
            </a:r>
            <a:r>
              <a:rPr lang="en-US" sz="1200" kern="1200" dirty="0">
                <a:effectLst/>
              </a:rPr>
              <a:t> </a:t>
            </a:r>
            <a:endParaRPr lang="en-US" dirty="0">
              <a:latin typeface="Calibri" charset="0"/>
              <a:ea typeface="MS PGothic" charset="0"/>
            </a:endParaRPr>
          </a:p>
          <a:p>
            <a:pPr eaLnBrk="1" hangingPunct="1">
              <a:buFont typeface="Wingdings" charset="0"/>
              <a:buNone/>
            </a:pPr>
            <a:endParaRPr lang="en-US" dirty="0">
              <a:latin typeface="Calibri"/>
              <a:ea typeface="MS PGothic" charset="0"/>
            </a:endParaRPr>
          </a:p>
          <a:p>
            <a:pPr eaLnBrk="1" hangingPunct="1">
              <a:buFont typeface="Wingdings" panose="05000000000000000000" pitchFamily="2" charset="2"/>
              <a:buNone/>
              <a:defRPr/>
            </a:pPr>
            <a:r>
              <a:rPr lang="en-US" b="1" dirty="0">
                <a:latin typeface="Calibri" charset="0"/>
                <a:ea typeface="MS PGothic" charset="0"/>
              </a:rPr>
              <a:t>(Click): </a:t>
            </a:r>
            <a:r>
              <a:rPr lang="en-US" sz="800" kern="1200" dirty="0">
                <a:latin typeface="Calibri" charset="0"/>
                <a:ea typeface="MS PGothic" panose="020B0600070205080204" pitchFamily="34" charset="-128"/>
                <a:cs typeface="MS PGothic" charset="0"/>
              </a:rPr>
              <a:t>Once Harry met Ron’s family, the </a:t>
            </a:r>
            <a:r>
              <a:rPr lang="en-US" sz="800" kern="1200" dirty="0" err="1">
                <a:latin typeface="Calibri" charset="0"/>
                <a:ea typeface="MS PGothic" panose="020B0600070205080204" pitchFamily="34" charset="-128"/>
                <a:cs typeface="MS PGothic" charset="0"/>
              </a:rPr>
              <a:t>Weasley’s</a:t>
            </a:r>
            <a:r>
              <a:rPr lang="en-US" sz="800" kern="1200" dirty="0">
                <a:latin typeface="Calibri" charset="0"/>
                <a:ea typeface="MS PGothic" panose="020B0600070205080204" pitchFamily="34" charset="-128"/>
                <a:cs typeface="MS PGothic" charset="0"/>
              </a:rPr>
              <a:t>, do you think it changed his idea of family? Why or why not?</a:t>
            </a:r>
            <a:endParaRPr lang="en-US" sz="800" kern="1200" dirty="0">
              <a:ea typeface="MS PGothic" panose="020B0600070205080204" pitchFamily="34" charset="-128"/>
              <a:cs typeface="MS PGothic" charset="0"/>
            </a:endParaRPr>
          </a:p>
          <a:p>
            <a:pPr marL="0" marR="0" indent="0" algn="just" defTabSz="457200" rtl="0" eaLnBrk="1" fontAlgn="base" latinLnBrk="0" hangingPunct="1">
              <a:lnSpc>
                <a:spcPct val="100000"/>
              </a:lnSpc>
              <a:spcBef>
                <a:spcPct val="30000"/>
              </a:spcBef>
              <a:spcAft>
                <a:spcPct val="0"/>
              </a:spcAft>
              <a:buClrTx/>
              <a:buSzTx/>
              <a:buFont typeface="Wingdings" charset="0"/>
              <a:buNone/>
              <a:tabLst/>
              <a:defRPr/>
            </a:pPr>
            <a:r>
              <a:rPr lang="en-US" dirty="0">
                <a:latin typeface="Calibri" charset="0"/>
                <a:ea typeface="MS PGothic" charset="0"/>
              </a:rPr>
              <a:t>The </a:t>
            </a:r>
            <a:r>
              <a:rPr lang="en-US" dirty="0" err="1">
                <a:latin typeface="Calibri" charset="0"/>
                <a:ea typeface="MS PGothic" charset="0"/>
              </a:rPr>
              <a:t>Weasley’s</a:t>
            </a:r>
            <a:r>
              <a:rPr lang="en-US" dirty="0">
                <a:latin typeface="Calibri" charset="0"/>
                <a:ea typeface="MS PGothic" charset="0"/>
              </a:rPr>
              <a:t> do clearly illustrate</a:t>
            </a:r>
            <a:r>
              <a:rPr lang="en-US" baseline="0" dirty="0">
                <a:latin typeface="Calibri" charset="0"/>
                <a:ea typeface="MS PGothic" charset="0"/>
              </a:rPr>
              <a:t> </a:t>
            </a:r>
            <a:r>
              <a:rPr lang="en-US" sz="1200" kern="1200" dirty="0">
                <a:effectLst/>
                <a:latin typeface="+mn-lt"/>
                <a:ea typeface="MS PGothic" panose="020B0600070205080204" pitchFamily="34" charset="-128"/>
                <a:cs typeface="MS PGothic" charset="0"/>
              </a:rPr>
              <a:t>caring, commitment, and close emotional ties. They are also warm toward</a:t>
            </a:r>
            <a:r>
              <a:rPr lang="en-US" sz="1200" kern="1200" baseline="0" dirty="0">
                <a:effectLst/>
                <a:latin typeface="+mn-lt"/>
                <a:ea typeface="MS PGothic" panose="020B0600070205080204" pitchFamily="34" charset="-128"/>
                <a:cs typeface="MS PGothic" charset="0"/>
              </a:rPr>
              <a:t> and supportive of Harry. The contrast between families will likely bring up what students think are essential components of a family.</a:t>
            </a:r>
          </a:p>
          <a:p>
            <a:pPr marL="0" marR="0" indent="0" algn="just" defTabSz="457200" rtl="0" eaLnBrk="1" fontAlgn="base" latinLnBrk="0" hangingPunct="1">
              <a:lnSpc>
                <a:spcPct val="100000"/>
              </a:lnSpc>
              <a:spcBef>
                <a:spcPct val="30000"/>
              </a:spcBef>
              <a:spcAft>
                <a:spcPct val="0"/>
              </a:spcAft>
              <a:buClrTx/>
              <a:buSzTx/>
              <a:buFont typeface="Wingdings" charset="0"/>
              <a:buNone/>
              <a:tabLst/>
              <a:defRPr/>
            </a:pPr>
            <a:br>
              <a:rPr lang="en-US" sz="1200" kern="1200" baseline="0" dirty="0">
                <a:effectLst/>
                <a:latin typeface="+mn-lt"/>
                <a:ea typeface="MS PGothic" panose="020B0600070205080204" pitchFamily="34" charset="-128"/>
                <a:cs typeface="MS PGothic" charset="0"/>
              </a:rPr>
            </a:br>
            <a:endParaRPr lang="en-US" dirty="0">
              <a:latin typeface="Times New Roman"/>
              <a:ea typeface="MS PGothic" charset="0"/>
              <a:cs typeface="Times New Roman"/>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68D049D7-9469-D54B-B2F3-A7D743426125}" type="slidenum">
              <a:rPr lang="en-US" sz="1200">
                <a:latin typeface="Calibri" charset="0"/>
              </a:rPr>
              <a:pPr/>
              <a:t>3</a:t>
            </a:fld>
            <a:endParaRPr lang="en-US" sz="1200">
              <a:latin typeface="Calibri" charset="0"/>
            </a:endParaRPr>
          </a:p>
        </p:txBody>
      </p:sp>
    </p:spTree>
    <p:extLst>
      <p:ext uri="{BB962C8B-B14F-4D97-AF65-F5344CB8AC3E}">
        <p14:creationId xmlns:p14="http://schemas.microsoft.com/office/powerpoint/2010/main" val="1714636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altLang="en-US" dirty="0">
                <a:cs typeface="+mn-cs"/>
              </a:rPr>
              <a:t>The purpose of this slide is to provide students with an overview of the material that will be covered during the lecture.</a:t>
            </a:r>
          </a:p>
          <a:p>
            <a:pPr eaLnBrk="1" hangingPunct="1">
              <a:spcBef>
                <a:spcPct val="0"/>
              </a:spcBef>
              <a:defRPr/>
            </a:pPr>
            <a:endParaRPr lang="en-US" altLang="en-US" dirty="0">
              <a:cs typeface="+mn-cs"/>
            </a:endParaRPr>
          </a:p>
          <a:p>
            <a:pPr eaLnBrk="1" hangingPunct="1">
              <a:spcBef>
                <a:spcPct val="0"/>
              </a:spcBef>
              <a:defRPr/>
            </a:pPr>
            <a:endParaRPr lang="en-US" altLang="en-US" dirty="0">
              <a:cs typeface="+mn-cs"/>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235EACD0-C2BE-2643-A751-65D0140F941B}" type="slidenum">
              <a:rPr lang="en-US" sz="1200">
                <a:latin typeface="Calibri" charset="0"/>
              </a:rPr>
              <a:pPr/>
              <a:t>4</a:t>
            </a:fld>
            <a:endParaRPr lang="en-US" sz="1200">
              <a:latin typeface="Calibri" charset="0"/>
            </a:endParaRPr>
          </a:p>
        </p:txBody>
      </p:sp>
    </p:spTree>
    <p:extLst>
      <p:ext uri="{BB962C8B-B14F-4D97-AF65-F5344CB8AC3E}">
        <p14:creationId xmlns:p14="http://schemas.microsoft.com/office/powerpoint/2010/main" val="195774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0" dirty="0">
                <a:latin typeface="Calibri" charset="0"/>
                <a:ea typeface="MS PGothic" charset="0"/>
              </a:rPr>
              <a:t>This</a:t>
            </a:r>
            <a:r>
              <a:rPr lang="en-US" b="0" baseline="0" dirty="0">
                <a:latin typeface="Calibri" charset="0"/>
                <a:ea typeface="MS PGothic" charset="0"/>
              </a:rPr>
              <a:t> slide introduces the idea of traditional families and modern families. </a:t>
            </a: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Traditional</a:t>
            </a:r>
            <a:r>
              <a:rPr lang="en-US" baseline="0" dirty="0">
                <a:latin typeface="Calibri" charset="0"/>
                <a:ea typeface="MS PGothic" charset="0"/>
              </a:rPr>
              <a:t> Family </a:t>
            </a:r>
            <a:endParaRPr lang="en-US" dirty="0">
              <a:latin typeface="Calibri" charset="0"/>
              <a:ea typeface="MS PGothic" charset="0"/>
            </a:endParaRPr>
          </a:p>
          <a:p>
            <a:pPr eaLnBrk="1" hangingPunct="1">
              <a:spcBef>
                <a:spcPct val="0"/>
              </a:spcBef>
            </a:pPr>
            <a:r>
              <a:rPr lang="en-US" sz="1200" kern="1200" dirty="0">
                <a:solidFill>
                  <a:schemeClr val="tx1"/>
                </a:solidFill>
                <a:effectLst/>
                <a:latin typeface="+mn-lt"/>
                <a:ea typeface="MS PGothic" panose="020B0600070205080204" pitchFamily="34" charset="-128"/>
                <a:cs typeface="MS PGothic" charset="0"/>
              </a:rPr>
              <a:t>The module defines a </a:t>
            </a:r>
            <a:r>
              <a:rPr lang="en-US" sz="1200" b="0" kern="1200" dirty="0">
                <a:solidFill>
                  <a:schemeClr val="tx1"/>
                </a:solidFill>
                <a:effectLst/>
                <a:latin typeface="+mn-lt"/>
                <a:ea typeface="MS PGothic" panose="020B0600070205080204" pitchFamily="34" charset="-128"/>
                <a:cs typeface="MS PGothic" charset="0"/>
              </a:rPr>
              <a:t>traditional family: </a:t>
            </a:r>
            <a:r>
              <a:rPr lang="en-US" sz="1200" kern="1200" dirty="0">
                <a:solidFill>
                  <a:schemeClr val="tx1"/>
                </a:solidFill>
                <a:effectLst/>
                <a:latin typeface="+mn-lt"/>
                <a:ea typeface="MS PGothic" panose="020B0600070205080204" pitchFamily="34" charset="-128"/>
                <a:cs typeface="MS PGothic" charset="0"/>
              </a:rPr>
              <a:t>“two or more people who are related by blood, marriage, and – occasionally – adoption.” </a:t>
            </a:r>
            <a:endParaRPr lang="en-US" b="1" dirty="0">
              <a:latin typeface="Calibri" charset="0"/>
              <a:ea typeface="MS PGothic" charset="0"/>
            </a:endParaRP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Nuclear family</a:t>
            </a:r>
            <a:r>
              <a:rPr lang="en-US" baseline="0" dirty="0">
                <a:latin typeface="Calibri" charset="0"/>
                <a:ea typeface="MS PGothic" charset="0"/>
              </a:rPr>
              <a:t> </a:t>
            </a:r>
            <a:endParaRPr lang="en-US" dirty="0">
              <a:latin typeface="Calibri" charset="0"/>
              <a:ea typeface="MS PGothic"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The </a:t>
            </a:r>
            <a:r>
              <a:rPr lang="en-US" sz="1200" b="0" kern="1200" dirty="0">
                <a:solidFill>
                  <a:schemeClr val="tx1"/>
                </a:solidFill>
                <a:effectLst/>
                <a:latin typeface="+mn-lt"/>
                <a:ea typeface="MS PGothic" panose="020B0600070205080204" pitchFamily="34" charset="-128"/>
                <a:cs typeface="MS PGothic" charset="0"/>
              </a:rPr>
              <a:t>nuclear family is </a:t>
            </a:r>
            <a:r>
              <a:rPr lang="en-US" sz="1200" kern="1200" dirty="0">
                <a:solidFill>
                  <a:schemeClr val="tx1"/>
                </a:solidFill>
                <a:effectLst/>
                <a:latin typeface="+mn-lt"/>
                <a:ea typeface="MS PGothic" panose="020B0600070205080204" pitchFamily="34" charset="-128"/>
                <a:cs typeface="MS PGothic" charset="0"/>
              </a:rPr>
              <a:t>a family comprised of only parents and children. </a:t>
            </a:r>
          </a:p>
          <a:p>
            <a:pPr eaLnBrk="1" hangingPunct="1">
              <a:spcBef>
                <a:spcPct val="0"/>
              </a:spcBef>
            </a:pP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b="0" dirty="0">
                <a:latin typeface="Calibri" charset="0"/>
                <a:ea typeface="MS PGothic" charset="0"/>
              </a:rPr>
              <a:t>Two-parent</a:t>
            </a:r>
            <a:r>
              <a:rPr lang="en-US" dirty="0">
                <a:latin typeface="Calibri" charset="0"/>
                <a:ea typeface="MS PGothic" charset="0"/>
              </a:rPr>
              <a:t> family</a:t>
            </a:r>
            <a:r>
              <a:rPr lang="en-US" baseline="0" dirty="0">
                <a:latin typeface="Calibri" charset="0"/>
                <a:ea typeface="MS PGothic" charset="0"/>
              </a:rPr>
              <a:t> </a:t>
            </a:r>
            <a:endParaRPr lang="en-US" dirty="0">
              <a:latin typeface="Calibri" charset="0"/>
              <a:ea typeface="MS PGothic" charset="0"/>
            </a:endParaRPr>
          </a:p>
          <a:p>
            <a:pPr eaLnBrk="1" hangingPunct="1">
              <a:spcBef>
                <a:spcPct val="0"/>
              </a:spcBef>
            </a:pPr>
            <a:r>
              <a:rPr lang="en-US" sz="1200" b="0" kern="1200" dirty="0">
                <a:solidFill>
                  <a:schemeClr val="tx1"/>
                </a:solidFill>
                <a:effectLst/>
                <a:latin typeface="+mn-lt"/>
                <a:ea typeface="MS PGothic" panose="020B0600070205080204" pitchFamily="34" charset="-128"/>
                <a:cs typeface="MS PGothic" charset="0"/>
              </a:rPr>
              <a:t>A two-parent family is a </a:t>
            </a:r>
            <a:r>
              <a:rPr lang="en-US" sz="1200" kern="1200" dirty="0">
                <a:solidFill>
                  <a:schemeClr val="tx1"/>
                </a:solidFill>
                <a:effectLst/>
                <a:latin typeface="+mn-lt"/>
                <a:ea typeface="MS PGothic" panose="020B0600070205080204" pitchFamily="34" charset="-128"/>
                <a:cs typeface="MS PGothic" charset="0"/>
              </a:rPr>
              <a:t>family with two parents, often a mother and a father. </a:t>
            </a:r>
            <a:endParaRPr lang="en-US" dirty="0">
              <a:latin typeface="Calibri" charset="0"/>
              <a:ea typeface="MS PGothic" charset="0"/>
            </a:endParaRPr>
          </a:p>
          <a:p>
            <a:pPr eaLnBrk="1" hangingPunct="1">
              <a:spcBef>
                <a:spcPct val="0"/>
              </a:spcBef>
            </a:pPr>
            <a:r>
              <a:rPr lang="en-US" dirty="0">
                <a:latin typeface="Calibri" charset="0"/>
                <a:ea typeface="MS PGothic" charset="0"/>
              </a:rPr>
              <a:t>. </a:t>
            </a: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dirty="0">
                <a:latin typeface="Calibri" charset="0"/>
                <a:ea typeface="MS PGothic" charset="0"/>
              </a:rPr>
              <a:t>Modern</a:t>
            </a:r>
            <a:r>
              <a:rPr lang="en-US" baseline="0" dirty="0">
                <a:latin typeface="Calibri" charset="0"/>
                <a:ea typeface="MS PGothic" charset="0"/>
              </a:rPr>
              <a:t> Family </a:t>
            </a:r>
            <a:endParaRPr lang="en-US" dirty="0">
              <a:latin typeface="Calibri" charset="0"/>
              <a:ea typeface="MS PGothic" charset="0"/>
            </a:endParaRPr>
          </a:p>
          <a:p>
            <a:pPr eaLnBrk="1" hangingPunct="1">
              <a:spcBef>
                <a:spcPct val="0"/>
              </a:spcBef>
            </a:pPr>
            <a:r>
              <a:rPr lang="en-US" dirty="0">
                <a:latin typeface="Calibri" charset="0"/>
                <a:ea typeface="MS PGothic" charset="0"/>
              </a:rPr>
              <a:t>Not everyone belongs to a traditional</a:t>
            </a:r>
            <a:r>
              <a:rPr lang="en-US" baseline="0" dirty="0">
                <a:latin typeface="Calibri" charset="0"/>
                <a:ea typeface="MS PGothic" charset="0"/>
              </a:rPr>
              <a:t> family, and the definition of a traditional family has been criticized. </a:t>
            </a:r>
            <a:r>
              <a:rPr lang="en-US" sz="1200" kern="1200" dirty="0">
                <a:solidFill>
                  <a:schemeClr val="tx1"/>
                </a:solidFill>
                <a:effectLst/>
                <a:latin typeface="+mn-lt"/>
                <a:ea typeface="MS PGothic" panose="020B0600070205080204" pitchFamily="34" charset="-128"/>
                <a:cs typeface="MS PGothic" charset="0"/>
              </a:rPr>
              <a:t>The common thread among all of the modern families listed is caring, commitment, and close emotional ties. </a:t>
            </a: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dirty="0">
                <a:latin typeface="Calibri" charset="0"/>
                <a:ea typeface="MS PGothic" charset="0"/>
              </a:rPr>
              <a:t>Single parent families</a:t>
            </a:r>
          </a:p>
          <a:p>
            <a:pPr marL="0" marR="0" indent="0" algn="l" defTabSz="457200" rtl="0" eaLnBrk="1" fontAlgn="base" latinLnBrk="0" hangingPunct="1">
              <a:lnSpc>
                <a:spcPct val="100000"/>
              </a:lnSpc>
              <a:spcBef>
                <a:spcPct val="0"/>
              </a:spcBef>
              <a:spcAft>
                <a:spcPct val="0"/>
              </a:spcAft>
              <a:buClrTx/>
              <a:buSzTx/>
              <a:buFontTx/>
              <a:buNone/>
              <a:tabLst/>
              <a:defRPr/>
            </a:pPr>
            <a:r>
              <a:rPr lang="en-US" dirty="0">
                <a:latin typeface="Calibri" charset="0"/>
                <a:ea typeface="MS PGothic" charset="0"/>
              </a:rPr>
              <a:t>Not all children are born into families</a:t>
            </a:r>
            <a:r>
              <a:rPr lang="en-US" baseline="0" dirty="0">
                <a:latin typeface="Calibri" charset="0"/>
                <a:ea typeface="MS PGothic" charset="0"/>
              </a:rPr>
              <a:t> with two parents. Additionally, some couples in a two-parent family may divorce or one of them may die. </a:t>
            </a: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dirty="0">
                <a:latin typeface="Calibri" charset="0"/>
                <a:ea typeface="MS PGothic" charset="0"/>
              </a:rPr>
              <a:t>Blended families</a:t>
            </a:r>
          </a:p>
          <a:p>
            <a:pPr marL="0" marR="0" indent="0" algn="l" defTabSz="457200" rtl="0" eaLnBrk="1" fontAlgn="base" latinLnBrk="0" hangingPunct="1">
              <a:lnSpc>
                <a:spcPct val="100000"/>
              </a:lnSpc>
              <a:spcBef>
                <a:spcPct val="0"/>
              </a:spcBef>
              <a:spcAft>
                <a:spcPct val="0"/>
              </a:spcAft>
              <a:buClrTx/>
              <a:buSzTx/>
              <a:buFontTx/>
              <a:buNone/>
              <a:tabLst/>
              <a:defRPr/>
            </a:pPr>
            <a:r>
              <a:rPr lang="en-US" dirty="0">
                <a:latin typeface="Calibri" charset="0"/>
                <a:ea typeface="MS PGothic" charset="0"/>
              </a:rPr>
              <a:t>Many</a:t>
            </a:r>
            <a:r>
              <a:rPr lang="en-US" baseline="0" dirty="0">
                <a:latin typeface="Calibri" charset="0"/>
                <a:ea typeface="MS PGothic" charset="0"/>
              </a:rPr>
              <a:t> people’s parents divorce and when one or both of their parents re-marry, they become part of a blended family or a stepfamily, which includes a step-parent and perhaps step-siblings. </a:t>
            </a: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dirty="0">
                <a:latin typeface="Calibri" charset="0"/>
                <a:ea typeface="MS PGothic" charset="0"/>
              </a:rPr>
              <a:t>Foster families</a:t>
            </a:r>
          </a:p>
          <a:p>
            <a:pPr marL="0" marR="0" indent="0" algn="l" defTabSz="457200" rtl="0" eaLnBrk="1" fontAlgn="base" latinLnBrk="0" hangingPunct="1">
              <a:lnSpc>
                <a:spcPct val="100000"/>
              </a:lnSpc>
              <a:spcBef>
                <a:spcPct val="0"/>
              </a:spcBef>
              <a:spcAft>
                <a:spcPct val="0"/>
              </a:spcAft>
              <a:buClrTx/>
              <a:buSzTx/>
              <a:buFontTx/>
              <a:buNone/>
              <a:tabLst/>
              <a:defRPr/>
            </a:pPr>
            <a:r>
              <a:rPr lang="en-US" dirty="0">
                <a:latin typeface="Calibri" charset="0"/>
                <a:ea typeface="MS PGothic" charset="0"/>
              </a:rPr>
              <a:t>Not</a:t>
            </a:r>
            <a:r>
              <a:rPr lang="en-US" baseline="0" dirty="0">
                <a:latin typeface="Calibri" charset="0"/>
                <a:ea typeface="MS PGothic" charset="0"/>
              </a:rPr>
              <a:t> all children are raised by someone biologically related to them. Some children are placed into foster care, and they become part of a foster family. </a:t>
            </a: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b="0" dirty="0">
                <a:latin typeface="Calibri" charset="0"/>
                <a:ea typeface="MS PGothic" charset="0"/>
              </a:rPr>
              <a:t>Childfree</a:t>
            </a:r>
            <a:r>
              <a:rPr lang="en-US" b="0" baseline="0" dirty="0">
                <a:latin typeface="Calibri" charset="0"/>
                <a:ea typeface="MS PGothic" charset="0"/>
              </a:rPr>
              <a:t> </a:t>
            </a:r>
            <a:r>
              <a:rPr lang="en-US" dirty="0">
                <a:latin typeface="Calibri" charset="0"/>
                <a:ea typeface="MS PGothic" charset="0"/>
              </a:rPr>
              <a:t>families</a:t>
            </a:r>
          </a:p>
          <a:p>
            <a:pPr marL="0" marR="0" indent="0" algn="l" defTabSz="457200" rtl="0" eaLnBrk="1" fontAlgn="base" latinLnBrk="0" hangingPunct="1">
              <a:lnSpc>
                <a:spcPct val="100000"/>
              </a:lnSpc>
              <a:spcBef>
                <a:spcPct val="0"/>
              </a:spcBef>
              <a:spcAft>
                <a:spcPct val="0"/>
              </a:spcAft>
              <a:buClrTx/>
              <a:buSzTx/>
              <a:buFontTx/>
              <a:buNone/>
              <a:tabLst/>
              <a:defRPr/>
            </a:pPr>
            <a:r>
              <a:rPr lang="en-US" dirty="0">
                <a:latin typeface="Calibri" charset="0"/>
                <a:ea typeface="MS PGothic" charset="0"/>
              </a:rPr>
              <a:t>More</a:t>
            </a:r>
            <a:r>
              <a:rPr lang="en-US" baseline="0" dirty="0">
                <a:latin typeface="Calibri" charset="0"/>
                <a:ea typeface="MS PGothic" charset="0"/>
              </a:rPr>
              <a:t> people are choosing to remain childfree than in the past, and couples who do not have children are still a family. </a:t>
            </a: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dirty="0">
                <a:latin typeface="Calibri" charset="0"/>
                <a:ea typeface="MS PGothic" charset="0"/>
              </a:rPr>
              <a:t>Same-sex couples</a:t>
            </a:r>
          </a:p>
          <a:p>
            <a:pPr marL="0" marR="0" indent="0" algn="l" defTabSz="457200" rtl="0" eaLnBrk="1" fontAlgn="base" latinLnBrk="0" hangingPunct="1">
              <a:lnSpc>
                <a:spcPct val="100000"/>
              </a:lnSpc>
              <a:spcBef>
                <a:spcPct val="0"/>
              </a:spcBef>
              <a:spcAft>
                <a:spcPct val="0"/>
              </a:spcAft>
              <a:buClrTx/>
              <a:buSzTx/>
              <a:buFontTx/>
              <a:buNone/>
              <a:tabLst/>
              <a:defRPr/>
            </a:pPr>
            <a:r>
              <a:rPr lang="en-US" dirty="0">
                <a:latin typeface="Calibri" charset="0"/>
                <a:ea typeface="MS PGothic" charset="0"/>
              </a:rPr>
              <a:t>Many people’s idea of</a:t>
            </a:r>
            <a:r>
              <a:rPr lang="en-US" baseline="0" dirty="0">
                <a:latin typeface="Calibri" charset="0"/>
                <a:ea typeface="MS PGothic" charset="0"/>
              </a:rPr>
              <a:t> a traditional family does not include a same-sex couple, but modern families open up the conception of family to same-sex couples. </a:t>
            </a: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dirty="0">
                <a:latin typeface="Calibri" charset="0"/>
                <a:ea typeface="MS PGothic" charset="0"/>
              </a:rPr>
              <a:t>And many others </a:t>
            </a:r>
          </a:p>
          <a:p>
            <a:pPr marL="0" marR="0" indent="0" algn="l" defTabSz="457200" rtl="0" eaLnBrk="1" fontAlgn="base" latinLnBrk="0" hangingPunct="1">
              <a:lnSpc>
                <a:spcPct val="100000"/>
              </a:lnSpc>
              <a:spcBef>
                <a:spcPct val="0"/>
              </a:spcBef>
              <a:spcAft>
                <a:spcPct val="0"/>
              </a:spcAft>
              <a:buClrTx/>
              <a:buSzTx/>
              <a:buFontTx/>
              <a:buNone/>
              <a:tabLst/>
              <a:defRPr/>
            </a:pPr>
            <a:r>
              <a:rPr lang="en-US" dirty="0">
                <a:latin typeface="Calibri" charset="0"/>
                <a:ea typeface="MS PGothic" charset="0"/>
              </a:rPr>
              <a:t>At this point, if you have time, you may ask students if they can think of any</a:t>
            </a:r>
            <a:r>
              <a:rPr lang="en-US" baseline="0" dirty="0">
                <a:latin typeface="Calibri" charset="0"/>
                <a:ea typeface="MS PGothic" charset="0"/>
              </a:rPr>
              <a:t> other types of families. If you do not have time, you can simply point out that you have discussed some types of families but there can be more. </a:t>
            </a: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D3CEC386-0840-834D-A320-753489F94160}" type="slidenum">
              <a:rPr lang="en-US" sz="1200">
                <a:latin typeface="Calibri" charset="0"/>
              </a:rPr>
              <a:pPr/>
              <a:t>5</a:t>
            </a:fld>
            <a:endParaRPr lang="en-US" sz="1200">
              <a:latin typeface="Calibri" charset="0"/>
            </a:endParaRPr>
          </a:p>
        </p:txBody>
      </p:sp>
    </p:spTree>
    <p:extLst>
      <p:ext uri="{BB962C8B-B14F-4D97-AF65-F5344CB8AC3E}">
        <p14:creationId xmlns:p14="http://schemas.microsoft.com/office/powerpoint/2010/main" val="42423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This</a:t>
            </a:r>
            <a:r>
              <a:rPr lang="en-US" baseline="0" dirty="0">
                <a:latin typeface="Calibri" charset="0"/>
                <a:ea typeface="MS PGothic" charset="0"/>
              </a:rPr>
              <a:t> slide includes a discussion question prompt. </a:t>
            </a: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b="0" dirty="0">
                <a:solidFill>
                  <a:srgbClr val="00B0F0"/>
                </a:solidFill>
                <a:latin typeface="Calibri" charset="0"/>
              </a:rPr>
              <a:t>Some people think of their pets as a member of their family. What do you think? Do pets count as family members? </a:t>
            </a:r>
          </a:p>
          <a:p>
            <a:pPr marL="0" marR="0" lvl="0" indent="0" algn="l" defTabSz="4572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This question is likely to illicit different viewpoints. The point is to get students thinking about exactly what a family is, and, regardless of whether students think pets should be counted as family members, the discussion can generate students’ ideas about family. You might remin</a:t>
            </a:r>
            <a:r>
              <a:rPr lang="en-US" sz="1200" kern="1200" baseline="0" dirty="0">
                <a:solidFill>
                  <a:schemeClr val="tx1"/>
                </a:solidFill>
                <a:effectLst/>
                <a:latin typeface="+mn-lt"/>
                <a:ea typeface="MS PGothic" panose="020B0600070205080204" pitchFamily="34" charset="-128"/>
                <a:cs typeface="MS PGothic" charset="0"/>
              </a:rPr>
              <a:t>d students that the module says the common thread among families is </a:t>
            </a:r>
            <a:r>
              <a:rPr lang="en-US" sz="1200" kern="1200" dirty="0">
                <a:solidFill>
                  <a:schemeClr val="tx1"/>
                </a:solidFill>
                <a:effectLst/>
                <a:latin typeface="+mn-lt"/>
                <a:ea typeface="MS PGothic" panose="020B0600070205080204" pitchFamily="34" charset="-128"/>
                <a:cs typeface="MS PGothic" charset="0"/>
              </a:rPr>
              <a:t>caring, commitment, and close emotional ties.</a:t>
            </a:r>
            <a:r>
              <a:rPr lang="en-US" sz="1200" kern="1200" baseline="0" dirty="0">
                <a:solidFill>
                  <a:schemeClr val="tx1"/>
                </a:solidFill>
                <a:effectLst/>
                <a:latin typeface="+mn-lt"/>
                <a:ea typeface="MS PGothic" panose="020B0600070205080204" pitchFamily="34" charset="-128"/>
                <a:cs typeface="MS PGothic" charset="0"/>
              </a:rPr>
              <a:t> </a:t>
            </a:r>
            <a:endParaRPr lang="en-US" sz="1200" kern="1200" dirty="0">
              <a:solidFill>
                <a:schemeClr val="tx1"/>
              </a:solidFill>
              <a:effectLst/>
              <a:latin typeface="+mn-lt"/>
              <a:ea typeface="MS PGothic" panose="020B0600070205080204" pitchFamily="34" charset="-128"/>
              <a:cs typeface="MS PGothic" charset="0"/>
            </a:endParaRPr>
          </a:p>
          <a:p>
            <a:pPr eaLnBrk="1" hangingPunct="1">
              <a:spcBef>
                <a:spcPct val="0"/>
              </a:spcBef>
            </a:pPr>
            <a:endParaRPr lang="en-US" b="0" dirty="0">
              <a:latin typeface="Calibri" charset="0"/>
              <a:ea typeface="MS PGothic"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060EB6F6-9401-394A-9314-05558A2F7E25}" type="slidenum">
              <a:rPr lang="en-US" sz="1200">
                <a:latin typeface="Calibri" charset="0"/>
              </a:rPr>
              <a:pPr/>
              <a:t>6</a:t>
            </a:fld>
            <a:endParaRPr lang="en-US" sz="1200">
              <a:latin typeface="Calibri" charset="0"/>
            </a:endParaRPr>
          </a:p>
        </p:txBody>
      </p:sp>
    </p:spTree>
    <p:extLst>
      <p:ext uri="{BB962C8B-B14F-4D97-AF65-F5344CB8AC3E}">
        <p14:creationId xmlns:p14="http://schemas.microsoft.com/office/powerpoint/2010/main" val="719885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ea typeface="MS PGothic" charset="0"/>
              </a:rPr>
              <a:t>This slide can</a:t>
            </a:r>
            <a:r>
              <a:rPr lang="en-US" baseline="0" dirty="0">
                <a:latin typeface="Calibri" charset="0"/>
                <a:ea typeface="MS PGothic" charset="0"/>
              </a:rPr>
              <a:t> help you discuss some other types of families. </a:t>
            </a: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Family</a:t>
            </a:r>
            <a:r>
              <a:rPr lang="en-US" baseline="0" dirty="0">
                <a:latin typeface="Calibri" charset="0"/>
                <a:ea typeface="MS PGothic" charset="0"/>
              </a:rPr>
              <a:t> of Orientation </a:t>
            </a:r>
          </a:p>
          <a:p>
            <a:pPr marL="0" marR="0" lvl="0" indent="0" algn="l" defTabSz="4572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S PGothic" panose="020B0600070205080204" pitchFamily="34" charset="-128"/>
                <a:cs typeface="MS PGothic" charset="0"/>
              </a:rPr>
              <a:t>The family that a person is born into is </a:t>
            </a:r>
            <a:r>
              <a:rPr lang="en-US" sz="1200" b="0" kern="1200" dirty="0">
                <a:solidFill>
                  <a:schemeClr val="tx1"/>
                </a:solidFill>
                <a:effectLst/>
                <a:latin typeface="+mn-lt"/>
                <a:ea typeface="MS PGothic" panose="020B0600070205080204" pitchFamily="34" charset="-128"/>
                <a:cs typeface="MS PGothic" charset="0"/>
              </a:rPr>
              <a:t>their family of orientation</a:t>
            </a:r>
            <a:r>
              <a:rPr lang="en-US" sz="1200" kern="1200" dirty="0">
                <a:solidFill>
                  <a:schemeClr val="tx1"/>
                </a:solidFill>
                <a:effectLst/>
                <a:latin typeface="+mn-lt"/>
                <a:ea typeface="MS PGothic" panose="020B0600070205080204" pitchFamily="34" charset="-128"/>
                <a:cs typeface="MS PGothic" charset="0"/>
              </a:rPr>
              <a:t>. This</a:t>
            </a:r>
            <a:r>
              <a:rPr lang="en-US" sz="1200" kern="1200" baseline="0" dirty="0">
                <a:solidFill>
                  <a:schemeClr val="tx1"/>
                </a:solidFill>
                <a:effectLst/>
                <a:latin typeface="+mn-lt"/>
                <a:ea typeface="MS PGothic" panose="020B0600070205080204" pitchFamily="34" charset="-128"/>
                <a:cs typeface="MS PGothic" charset="0"/>
              </a:rPr>
              <a:t> could be a modern family or a traditional family. </a:t>
            </a:r>
            <a:endParaRPr lang="en-US" sz="1200" kern="1200" dirty="0">
              <a:solidFill>
                <a:schemeClr val="tx1"/>
              </a:solidFill>
              <a:effectLst/>
              <a:latin typeface="+mn-lt"/>
              <a:ea typeface="MS PGothic" panose="020B0600070205080204" pitchFamily="34" charset="-128"/>
              <a:cs typeface="MS PGothic" charset="0"/>
            </a:endParaRPr>
          </a:p>
          <a:p>
            <a:pPr eaLnBrk="1" hangingPunct="1">
              <a:spcBef>
                <a:spcPct val="0"/>
              </a:spcBef>
            </a:pPr>
            <a:endParaRPr lang="en-US" baseline="0"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Family of Procreation</a:t>
            </a:r>
          </a:p>
          <a:p>
            <a:pPr eaLnBrk="1" hangingPunct="1">
              <a:spcBef>
                <a:spcPct val="0"/>
              </a:spcBef>
            </a:pPr>
            <a:r>
              <a:rPr lang="en-US" dirty="0">
                <a:latin typeface="Calibri" charset="0"/>
                <a:ea typeface="MS PGothic" charset="0"/>
              </a:rPr>
              <a:t>A</a:t>
            </a:r>
            <a:r>
              <a:rPr lang="en-US" baseline="0" dirty="0">
                <a:latin typeface="Calibri" charset="0"/>
                <a:ea typeface="MS PGothic" charset="0"/>
              </a:rPr>
              <a:t> family of procreation is </a:t>
            </a:r>
            <a:r>
              <a:rPr lang="en-US" sz="1200" kern="1200" dirty="0">
                <a:solidFill>
                  <a:schemeClr val="tx1"/>
                </a:solidFill>
                <a:effectLst/>
                <a:latin typeface="+mn-lt"/>
                <a:ea typeface="MS PGothic" panose="020B0600070205080204" pitchFamily="34" charset="-128"/>
                <a:cs typeface="MS PGothic" charset="0"/>
              </a:rPr>
              <a:t>the family a person starts when they leave their family of orientation to start their own family.</a:t>
            </a:r>
            <a:r>
              <a:rPr lang="en-US" sz="1200" kern="1200" baseline="0" dirty="0">
                <a:solidFill>
                  <a:schemeClr val="tx1"/>
                </a:solidFill>
                <a:effectLst/>
                <a:latin typeface="+mn-lt"/>
                <a:ea typeface="MS PGothic" panose="020B0600070205080204" pitchFamily="34" charset="-128"/>
                <a:cs typeface="MS PGothic" charset="0"/>
              </a:rPr>
              <a:t> </a:t>
            </a: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b="1" dirty="0">
                <a:latin typeface="Calibri" charset="0"/>
                <a:ea typeface="MS PGothic" charset="0"/>
              </a:rPr>
              <a:t>(Click): </a:t>
            </a:r>
            <a:r>
              <a:rPr lang="en-US" dirty="0">
                <a:latin typeface="Calibri" charset="0"/>
                <a:ea typeface="MS PGothic" charset="0"/>
              </a:rPr>
              <a:t>Joint Family </a:t>
            </a:r>
          </a:p>
          <a:p>
            <a:pPr marL="0" marR="0" indent="0" algn="l" defTabSz="457200" rtl="0" eaLnBrk="1" fontAlgn="base" latinLnBrk="0" hangingPunct="1">
              <a:lnSpc>
                <a:spcPct val="100000"/>
              </a:lnSpc>
              <a:spcBef>
                <a:spcPct val="0"/>
              </a:spcBef>
              <a:spcAft>
                <a:spcPct val="0"/>
              </a:spcAft>
              <a:buClrTx/>
              <a:buSzTx/>
              <a:buFontTx/>
              <a:buNone/>
              <a:tabLst/>
              <a:defRPr/>
            </a:pPr>
            <a:r>
              <a:rPr lang="en-US" dirty="0">
                <a:latin typeface="Calibri" charset="0"/>
                <a:ea typeface="MS PGothic" charset="0"/>
              </a:rPr>
              <a:t>Some people do not leave their family of orientation</a:t>
            </a:r>
            <a:r>
              <a:rPr lang="en-US" baseline="0" dirty="0">
                <a:latin typeface="Calibri" charset="0"/>
                <a:ea typeface="MS PGothic" charset="0"/>
              </a:rPr>
              <a:t> to start a family of procreation. Joint families </a:t>
            </a:r>
            <a:r>
              <a:rPr lang="en-US" sz="1200" kern="1200" dirty="0">
                <a:solidFill>
                  <a:schemeClr val="tx1"/>
                </a:solidFill>
                <a:effectLst/>
                <a:latin typeface="+mn-lt"/>
                <a:ea typeface="MS PGothic" panose="020B0600070205080204" pitchFamily="34" charset="-128"/>
                <a:cs typeface="MS PGothic" charset="0"/>
              </a:rPr>
              <a:t>are when three or more generations of blood relatives live in the same house or compound. The module</a:t>
            </a:r>
            <a:r>
              <a:rPr lang="en-US" sz="1200" kern="1200" baseline="0" dirty="0">
                <a:solidFill>
                  <a:schemeClr val="tx1"/>
                </a:solidFill>
                <a:effectLst/>
                <a:latin typeface="+mn-lt"/>
                <a:ea typeface="MS PGothic" panose="020B0600070205080204" pitchFamily="34" charset="-128"/>
                <a:cs typeface="MS PGothic" charset="0"/>
              </a:rPr>
              <a:t> also uses the term, multigenerational households, later in the module. </a:t>
            </a:r>
            <a:endParaRPr lang="en-US" dirty="0">
              <a:latin typeface="Calibri" charset="0"/>
              <a:ea typeface="MS PGothic" charset="0"/>
            </a:endParaRP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eaLnBrk="1" hangingPunct="1">
              <a:spcBef>
                <a:spcPct val="0"/>
              </a:spcBef>
            </a:pPr>
            <a:endParaRPr lang="en-US" sz="1200" kern="1200" baseline="0" dirty="0">
              <a:solidFill>
                <a:schemeClr val="tx1"/>
              </a:solidFill>
              <a:effectLst/>
              <a:latin typeface="+mn-lt"/>
              <a:ea typeface="MS PGothic" panose="020B0600070205080204" pitchFamily="34" charset="-128"/>
              <a:cs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D3CEC386-0840-834D-A320-753489F94160}" type="slidenum">
              <a:rPr lang="en-US" sz="1200">
                <a:latin typeface="Calibri" charset="0"/>
              </a:rPr>
              <a:pPr/>
              <a:t>7</a:t>
            </a:fld>
            <a:endParaRPr lang="en-US" sz="1200">
              <a:latin typeface="Calibri" charset="0"/>
            </a:endParaRPr>
          </a:p>
        </p:txBody>
      </p:sp>
    </p:spTree>
    <p:extLst>
      <p:ext uri="{BB962C8B-B14F-4D97-AF65-F5344CB8AC3E}">
        <p14:creationId xmlns:p14="http://schemas.microsoft.com/office/powerpoint/2010/main" val="1649760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0" dirty="0">
                <a:latin typeface="Calibri" charset="0"/>
                <a:ea typeface="MS PGothic" charset="0"/>
              </a:rPr>
              <a:t>This</a:t>
            </a:r>
            <a:r>
              <a:rPr lang="en-US" b="0" baseline="0" dirty="0">
                <a:latin typeface="Calibri" charset="0"/>
                <a:ea typeface="MS PGothic" charset="0"/>
              </a:rPr>
              <a:t> slide introduces the concept of family systems theory. </a:t>
            </a:r>
          </a:p>
          <a:p>
            <a:pPr eaLnBrk="1" hangingPunct="1">
              <a:spcBef>
                <a:spcPct val="0"/>
              </a:spcBef>
            </a:pPr>
            <a:endParaRPr lang="en-US" b="1" dirty="0">
              <a:latin typeface="Calibri" charset="0"/>
              <a:ea typeface="MS PGothic" charset="0"/>
            </a:endParaRPr>
          </a:p>
          <a:p>
            <a:pPr eaLnBrk="1" hangingPunct="1">
              <a:spcBef>
                <a:spcPct val="0"/>
              </a:spcBef>
            </a:pPr>
            <a:r>
              <a:rPr lang="en-US" b="1" dirty="0">
                <a:latin typeface="Calibri" charset="0"/>
                <a:ea typeface="MS PGothic" charset="0"/>
              </a:rPr>
              <a:t>(Click): </a:t>
            </a:r>
            <a:r>
              <a:rPr lang="en-US" dirty="0">
                <a:latin typeface="Calibri" charset="0"/>
                <a:ea typeface="MS PGothic" charset="0"/>
              </a:rPr>
              <a:t>Family Systems Theory</a:t>
            </a:r>
            <a:r>
              <a:rPr lang="en-US" baseline="0" dirty="0">
                <a:latin typeface="Calibri" charset="0"/>
                <a:ea typeface="MS PGothic" charset="0"/>
              </a:rPr>
              <a:t> </a:t>
            </a:r>
            <a:endParaRPr lang="en-US" dirty="0">
              <a:latin typeface="Calibri" charset="0"/>
              <a:ea typeface="MS PGothic" charset="0"/>
            </a:endParaRPr>
          </a:p>
          <a:p>
            <a:pPr eaLnBrk="1" hangingPunct="1">
              <a:spcBef>
                <a:spcPct val="0"/>
              </a:spcBef>
            </a:pPr>
            <a:r>
              <a:rPr lang="en-US" sz="1200" b="0" kern="1200" dirty="0">
                <a:solidFill>
                  <a:schemeClr val="tx1"/>
                </a:solidFill>
                <a:effectLst/>
                <a:latin typeface="+mn-lt"/>
                <a:ea typeface="MS PGothic" panose="020B0600070205080204" pitchFamily="34" charset="-128"/>
                <a:cs typeface="MS PGothic" charset="0"/>
              </a:rPr>
              <a:t>Family systems theory </a:t>
            </a:r>
            <a:r>
              <a:rPr lang="en-US" sz="1200" kern="1200" dirty="0">
                <a:solidFill>
                  <a:schemeClr val="tx1"/>
                </a:solidFill>
                <a:effectLst/>
                <a:latin typeface="+mn-lt"/>
                <a:ea typeface="MS PGothic" panose="020B0600070205080204" pitchFamily="34" charset="-128"/>
                <a:cs typeface="MS PGothic" charset="0"/>
              </a:rPr>
              <a:t>says that a person cannot be understood without understanding the role that person plays in their family. Every person has a role in their family, and each role has a set of rules and expectations. The family wants stability, so any change an individual in a family makes may cause each family member to adjust and change. The module gives the example of Cinderella to illustrate family systems theory. </a:t>
            </a: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r>
              <a:rPr lang="en-US" dirty="0">
                <a:latin typeface="Calibri" charset="0"/>
                <a:ea typeface="MS PGothic" charset="0"/>
              </a:rPr>
              <a:t>From the Module:</a:t>
            </a:r>
            <a:r>
              <a:rPr lang="en-US" baseline="0" dirty="0">
                <a:latin typeface="Calibri" charset="0"/>
                <a:ea typeface="MS PGothic" charset="0"/>
              </a:rPr>
              <a:t> </a:t>
            </a:r>
          </a:p>
          <a:p>
            <a:pPr eaLnBrk="1" hangingPunct="1">
              <a:spcBef>
                <a:spcPct val="0"/>
              </a:spcBef>
            </a:pPr>
            <a:endParaRPr lang="en-US" baseline="0" dirty="0">
              <a:latin typeface="Calibri" charset="0"/>
              <a:ea typeface="MS PGothic" charset="0"/>
            </a:endParaRPr>
          </a:p>
          <a:p>
            <a:pPr eaLnBrk="1" hangingPunct="1">
              <a:spcBef>
                <a:spcPct val="0"/>
              </a:spcBef>
            </a:pPr>
            <a:r>
              <a:rPr lang="en-US" baseline="0" dirty="0">
                <a:latin typeface="Calibri" charset="0"/>
                <a:ea typeface="MS PGothic" charset="0"/>
              </a:rPr>
              <a:t>“Take, for example, the classic story of Cinderella. Cinderella’s initial role is that of a child. Her parents’ expectations of her are what would be expected of a growing and developing child. But, by the time Cinderella reaches her teen years, her role has changed considerably. Both of her biological parents have died and she has ended up living with her stepmother and stepsisters. Cinderella’s role shifts from being an adored child to acting as the household servant. The stereotype of stepfamilies as being emotionally toxic is, of course, not true. You might even say there are often-overlooked instructive elements in the Cinderella story: Her role in the family has become not only that of servant but also that of caretaker-- the others expecting her to cook and clean while in return they treat her with spite and cruelty. When Cinderella finds her prince and leaves to start her own family—known as a family of procreation—it is safe to assume that the roles of her stepmother and stepsisters will change—suddenly having to cook and clean for themselves”. </a:t>
            </a:r>
            <a:endParaRPr lang="en-US" dirty="0">
              <a:latin typeface="Calibri" charset="0"/>
              <a:ea typeface="MS PGothic" charset="0"/>
            </a:endParaRPr>
          </a:p>
          <a:p>
            <a:pPr eaLnBrk="1" hangingPunct="1">
              <a:spcBef>
                <a:spcPct val="0"/>
              </a:spcBef>
              <a:buFontTx/>
              <a:buChar char="•"/>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a:p>
            <a:pPr eaLnBrk="1" hangingPunct="1">
              <a:spcBef>
                <a:spcPct val="0"/>
              </a:spcBef>
            </a:pPr>
            <a:endParaRPr lang="en-US" dirty="0">
              <a:latin typeface="Calibri" charset="0"/>
              <a:ea typeface="MS PGothic" charset="0"/>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D3CEC386-0840-834D-A320-753489F94160}" type="slidenum">
              <a:rPr lang="en-US" sz="1200">
                <a:latin typeface="Calibri" charset="0"/>
              </a:rPr>
              <a:pPr/>
              <a:t>8</a:t>
            </a:fld>
            <a:endParaRPr lang="en-US" sz="1200">
              <a:latin typeface="Calibri" charset="0"/>
            </a:endParaRPr>
          </a:p>
        </p:txBody>
      </p:sp>
    </p:spTree>
    <p:extLst>
      <p:ext uri="{BB962C8B-B14F-4D97-AF65-F5344CB8AC3E}">
        <p14:creationId xmlns:p14="http://schemas.microsoft.com/office/powerpoint/2010/main" val="596516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ea typeface="MS PGothic" charset="0"/>
              </a:rPr>
              <a:t>This activity introduces</a:t>
            </a:r>
            <a:r>
              <a:rPr lang="en-US" baseline="0" dirty="0">
                <a:latin typeface="Calibri" charset="0"/>
                <a:ea typeface="MS PGothic" charset="0"/>
              </a:rPr>
              <a:t> the idea of romantic attachment styles and gives each student some information about their romantic attachment style.</a:t>
            </a:r>
          </a:p>
          <a:p>
            <a:pPr eaLnBrk="1" hangingPunct="1"/>
            <a:br>
              <a:rPr lang="en-US" baseline="0" dirty="0">
                <a:latin typeface="Times New Roman"/>
                <a:ea typeface="MS PGothic" charset="0"/>
              </a:rPr>
            </a:br>
            <a:r>
              <a:rPr lang="en-US" baseline="0" dirty="0">
                <a:latin typeface="Times New Roman"/>
                <a:ea typeface="MS PGothic" charset="0"/>
              </a:rPr>
              <a:t>Time: 10 minutes</a:t>
            </a:r>
            <a:endParaRPr lang="en-US" dirty="0">
              <a:latin typeface="Times New Roman"/>
              <a:ea typeface="MS PGothic" charset="0"/>
            </a:endParaRPr>
          </a:p>
          <a:p>
            <a:pPr algn="just" eaLnBrk="1" hangingPunct="1">
              <a:buFont typeface="Wingdings" charset="0"/>
              <a:buNone/>
            </a:pPr>
            <a:endParaRPr lang="en-US" sz="700" dirty="0">
              <a:latin typeface="Times New Roman"/>
              <a:ea typeface="MS PGothic" charset="0"/>
              <a:cs typeface="Times New Roman"/>
            </a:endParaRPr>
          </a:p>
          <a:p>
            <a:pPr algn="just" eaLnBrk="1" hangingPunct="1">
              <a:buFont typeface="Wingdings" charset="0"/>
              <a:buNone/>
            </a:pPr>
            <a:r>
              <a:rPr lang="en-US" dirty="0">
                <a:latin typeface="Times New Roman"/>
                <a:ea typeface="MS PGothic" charset="0"/>
                <a:cs typeface="Times New Roman"/>
              </a:rPr>
              <a:t>Materials: Handouts of Close Relationship Scale-Short Form and scoring instructions (links above).</a:t>
            </a:r>
          </a:p>
          <a:p>
            <a:pPr eaLnBrk="1" hangingPunct="1">
              <a:buFont typeface="Wingdings" charset="0"/>
              <a:buNone/>
            </a:pPr>
            <a:br>
              <a:rPr lang="en-US" b="1" dirty="0">
                <a:latin typeface="Calibri"/>
                <a:ea typeface="MS PGothic" charset="0"/>
              </a:rPr>
            </a:br>
            <a:r>
              <a:rPr lang="en-US" b="1" dirty="0">
                <a:latin typeface="Calibri" charset="0"/>
                <a:ea typeface="MS PGothic" charset="0"/>
              </a:rPr>
              <a:t>(Click): </a:t>
            </a:r>
            <a:r>
              <a:rPr lang="en-US" sz="800" kern="1200" dirty="0">
                <a:latin typeface="+mn-lt"/>
                <a:ea typeface="MS PGothic" panose="020B0600070205080204" pitchFamily="34" charset="-128"/>
                <a:cs typeface="MS PGothic" charset="0"/>
              </a:rPr>
              <a:t>Fill out the Experiences in Close Relationship Scale-Short Form (ECR-S</a:t>
            </a:r>
            <a:r>
              <a:rPr lang="en-US" sz="800" kern="1200" dirty="0"/>
              <a:t>)</a:t>
            </a:r>
            <a:endParaRPr lang="en-US" dirty="0">
              <a:latin typeface="Calibri" charset="0"/>
              <a:ea typeface="MS PGothic" charset="0"/>
            </a:endParaRPr>
          </a:p>
          <a:p>
            <a:pPr marL="0" marR="0" lvl="0" indent="0" algn="l" defTabSz="457200" rtl="0" eaLnBrk="1" fontAlgn="base" latinLnBrk="0" hangingPunct="1">
              <a:lnSpc>
                <a:spcPct val="100000"/>
              </a:lnSpc>
              <a:spcBef>
                <a:spcPct val="30000"/>
              </a:spcBef>
              <a:spcAft>
                <a:spcPct val="0"/>
              </a:spcAft>
              <a:buClrTx/>
              <a:buSzTx/>
              <a:buFont typeface="Wingdings" charset="0"/>
              <a:buNone/>
              <a:tabLst/>
              <a:defRPr/>
            </a:pPr>
            <a:r>
              <a:rPr lang="en-US" dirty="0">
                <a:latin typeface="Calibri" charset="0"/>
                <a:ea typeface="MS PGothic" charset="0"/>
              </a:rPr>
              <a:t>Have students fill</a:t>
            </a:r>
            <a:r>
              <a:rPr lang="en-US" baseline="0" dirty="0">
                <a:latin typeface="Calibri" charset="0"/>
                <a:ea typeface="MS PGothic" charset="0"/>
              </a:rPr>
              <a:t> out the scale, which can be found at </a:t>
            </a:r>
            <a:r>
              <a:rPr lang="en-US" sz="1200" kern="1200" dirty="0">
                <a:effectLst/>
                <a:latin typeface="+mn-lt"/>
                <a:ea typeface="MS PGothic" panose="020B0600070205080204" pitchFamily="34" charset="-128"/>
                <a:cs typeface="MS PGothic" charset="0"/>
              </a:rPr>
              <a:t>can be found at </a:t>
            </a:r>
            <a:r>
              <a:rPr lang="en-US" sz="1200" u="sng" kern="1200" dirty="0">
                <a:solidFill>
                  <a:schemeClr val="tx1"/>
                </a:solidFill>
                <a:effectLst/>
                <a:latin typeface="+mn-lt"/>
                <a:ea typeface="MS PGothic" panose="020B0600070205080204" pitchFamily="34" charset="-128"/>
                <a:cs typeface="MS PGothic" charset="0"/>
                <a:hlinkClick r:id="rId3"/>
              </a:rPr>
              <a:t>http://wei.public.iastate.edu/manuscript/ECR-S.pdf</a:t>
            </a:r>
            <a:endParaRPr lang="en-US" sz="1200" kern="1200" dirty="0">
              <a:effectLst/>
              <a:latin typeface="+mn-lt"/>
              <a:ea typeface="MS PGothic" panose="020B0600070205080204" pitchFamily="34" charset="-128"/>
              <a:cs typeface="MS PGothic" charset="0"/>
            </a:endParaRPr>
          </a:p>
          <a:p>
            <a:pPr eaLnBrk="1" hangingPunct="1">
              <a:buFont typeface="Wingdings" charset="0"/>
              <a:buNone/>
            </a:pPr>
            <a:br>
              <a:rPr lang="en-US" dirty="0">
                <a:latin typeface="Calibri"/>
                <a:ea typeface="MS PGothic" charset="0"/>
              </a:rPr>
            </a:br>
            <a:r>
              <a:rPr lang="en-US" b="1" dirty="0">
                <a:latin typeface="Calibri" charset="0"/>
                <a:ea typeface="MS PGothic" charset="0"/>
              </a:rPr>
              <a:t>(Click): </a:t>
            </a:r>
            <a:r>
              <a:rPr lang="en-US" sz="800" kern="1200" dirty="0">
                <a:latin typeface="+mn-lt"/>
                <a:ea typeface="MS PGothic" panose="020B0600070205080204" pitchFamily="34" charset="-128"/>
                <a:cs typeface="MS PGothic" charset="0"/>
              </a:rPr>
              <a:t>Follow the instructions to come up with a score for Anxiety and a score for Avoidance</a:t>
            </a:r>
          </a:p>
          <a:p>
            <a:pPr lvl="0"/>
            <a:r>
              <a:rPr lang="en-US" sz="1200" kern="1200" dirty="0">
                <a:effectLst/>
                <a:latin typeface="+mn-lt"/>
                <a:ea typeface="MS PGothic" panose="020B0600070205080204" pitchFamily="34" charset="-128"/>
                <a:cs typeface="MS PGothic" charset="0"/>
              </a:rPr>
              <a:t>Students can then score the scales, which will give them a score for anxiety and score for avoidance. Instructions are available at </a:t>
            </a:r>
            <a:r>
              <a:rPr lang="en-US" sz="1200" u="sng" kern="1200" dirty="0">
                <a:effectLst/>
                <a:latin typeface="+mn-lt"/>
                <a:ea typeface="MS PGothic" panose="020B0600070205080204" pitchFamily="34" charset="-128"/>
                <a:cs typeface="MS PGothic" charset="0"/>
                <a:hlinkClick r:id="rId3"/>
              </a:rPr>
              <a:t>http://wei.public.iastate.edu/manuscript/ECR-S.pdf</a:t>
            </a:r>
            <a:r>
              <a:rPr lang="en-US" sz="1200" kern="1200" dirty="0">
                <a:effectLst/>
                <a:latin typeface="+mn-lt"/>
                <a:ea typeface="MS PGothic" panose="020B0600070205080204" pitchFamily="34" charset="-128"/>
                <a:cs typeface="MS PGothic" charset="0"/>
              </a:rPr>
              <a:t>. You may have to help students reverse score the items when coming up with their scores. </a:t>
            </a:r>
          </a:p>
          <a:p>
            <a:pPr algn="just" eaLnBrk="1" hangingPunct="1">
              <a:buFont typeface="Wingdings" charset="0"/>
              <a:buNone/>
            </a:pPr>
            <a:br>
              <a:rPr lang="en-US" dirty="0">
                <a:latin typeface="Calibri"/>
                <a:ea typeface="MS PGothic" charset="0"/>
              </a:rPr>
            </a:br>
            <a:endParaRPr lang="en-US" dirty="0">
              <a:latin typeface="Calibri"/>
              <a:ea typeface="MS PGothic" charset="0"/>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68D049D7-9469-D54B-B2F3-A7D743426125}" type="slidenum">
              <a:rPr lang="en-US" sz="1200">
                <a:latin typeface="Calibri" charset="0"/>
              </a:rPr>
              <a:pPr/>
              <a:t>9</a:t>
            </a:fld>
            <a:endParaRPr lang="en-US" sz="1200">
              <a:latin typeface="Calibri" charset="0"/>
            </a:endParaRPr>
          </a:p>
        </p:txBody>
      </p:sp>
    </p:spTree>
    <p:extLst>
      <p:ext uri="{BB962C8B-B14F-4D97-AF65-F5344CB8AC3E}">
        <p14:creationId xmlns:p14="http://schemas.microsoft.com/office/powerpoint/2010/main" val="1189641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8E5DB0F8-E361-FC44-A28F-945C5FEB4CFE}" type="datetimeFigureOut">
              <a:rPr lang="en-US"/>
              <a:pPr>
                <a:defRPr/>
              </a:pPr>
              <a:t>9/30/2016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60E43DC-A64A-0046-A41D-164AF3BF6A92}" type="slidenum">
              <a:rPr lang="en-US"/>
              <a:pPr>
                <a:defRPr/>
              </a:pPr>
              <a:t>‹#›</a:t>
            </a:fld>
            <a:endParaRPr lang="en-US"/>
          </a:p>
        </p:txBody>
      </p:sp>
    </p:spTree>
    <p:extLst>
      <p:ext uri="{BB962C8B-B14F-4D97-AF65-F5344CB8AC3E}">
        <p14:creationId xmlns:p14="http://schemas.microsoft.com/office/powerpoint/2010/main" val="2984914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1E485B2-A25C-0E43-8FAB-081C01414A6E}" type="datetimeFigureOut">
              <a:rPr lang="en-US"/>
              <a:pPr>
                <a:defRPr/>
              </a:pPr>
              <a:t>9/30/2016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3B5A86-7670-794A-A7E4-71609EBC89B8}" type="slidenum">
              <a:rPr lang="en-US"/>
              <a:pPr>
                <a:defRPr/>
              </a:pPr>
              <a:t>‹#›</a:t>
            </a:fld>
            <a:endParaRPr lang="en-US"/>
          </a:p>
        </p:txBody>
      </p:sp>
    </p:spTree>
    <p:extLst>
      <p:ext uri="{BB962C8B-B14F-4D97-AF65-F5344CB8AC3E}">
        <p14:creationId xmlns:p14="http://schemas.microsoft.com/office/powerpoint/2010/main" val="2840293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87F0100-7CB8-A040-B278-4D36C1DDB8A3}" type="datetimeFigureOut">
              <a:rPr lang="en-US"/>
              <a:pPr>
                <a:defRPr/>
              </a:pPr>
              <a:t>9/30/2016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B2E2221-9397-2644-85BA-D5D2C97718CE}" type="slidenum">
              <a:rPr lang="en-US"/>
              <a:pPr>
                <a:defRPr/>
              </a:pPr>
              <a:t>‹#›</a:t>
            </a:fld>
            <a:endParaRPr lang="en-US"/>
          </a:p>
        </p:txBody>
      </p:sp>
    </p:spTree>
    <p:extLst>
      <p:ext uri="{BB962C8B-B14F-4D97-AF65-F5344CB8AC3E}">
        <p14:creationId xmlns:p14="http://schemas.microsoft.com/office/powerpoint/2010/main" val="1840030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186EC08-BE95-2C4B-870A-2727680928D2}" type="datetimeFigureOut">
              <a:rPr lang="en-US"/>
              <a:pPr>
                <a:defRPr/>
              </a:pPr>
              <a:t>9/30/2016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7297B99-C6FF-024C-B8BF-8F0417DE0F46}" type="slidenum">
              <a:rPr lang="en-US"/>
              <a:pPr>
                <a:defRPr/>
              </a:pPr>
              <a:t>‹#›</a:t>
            </a:fld>
            <a:endParaRPr lang="en-US"/>
          </a:p>
        </p:txBody>
      </p:sp>
    </p:spTree>
    <p:extLst>
      <p:ext uri="{BB962C8B-B14F-4D97-AF65-F5344CB8AC3E}">
        <p14:creationId xmlns:p14="http://schemas.microsoft.com/office/powerpoint/2010/main" val="1105263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52ACAAB-164E-5743-A0FE-576C698ECA55}" type="datetimeFigureOut">
              <a:rPr lang="en-US"/>
              <a:pPr>
                <a:defRPr/>
              </a:pPr>
              <a:t>9/30/2016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8EC4866-D0B2-CC41-891C-1CA359C00FF5}" type="slidenum">
              <a:rPr lang="en-US"/>
              <a:pPr>
                <a:defRPr/>
              </a:pPr>
              <a:t>‹#›</a:t>
            </a:fld>
            <a:endParaRPr lang="en-US"/>
          </a:p>
        </p:txBody>
      </p:sp>
    </p:spTree>
    <p:extLst>
      <p:ext uri="{BB962C8B-B14F-4D97-AF65-F5344CB8AC3E}">
        <p14:creationId xmlns:p14="http://schemas.microsoft.com/office/powerpoint/2010/main" val="188972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8D66563-DBB8-EA4D-8078-73BCAA15D00A}" type="datetimeFigureOut">
              <a:rPr lang="en-US"/>
              <a:pPr>
                <a:defRPr/>
              </a:pPr>
              <a:t>9/30/2016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71C5D3-7C07-D843-A086-BD1F21EB1872}" type="slidenum">
              <a:rPr lang="en-US"/>
              <a:pPr>
                <a:defRPr/>
              </a:pPr>
              <a:t>‹#›</a:t>
            </a:fld>
            <a:endParaRPr lang="en-US"/>
          </a:p>
        </p:txBody>
      </p:sp>
    </p:spTree>
    <p:extLst>
      <p:ext uri="{BB962C8B-B14F-4D97-AF65-F5344CB8AC3E}">
        <p14:creationId xmlns:p14="http://schemas.microsoft.com/office/powerpoint/2010/main" val="211451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9129061-4090-8E49-A3B7-43D8A8FECB9C}" type="datetimeFigureOut">
              <a:rPr lang="en-US"/>
              <a:pPr>
                <a:defRPr/>
              </a:pPr>
              <a:t>9/30/2016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3A81BA5-1170-1D4D-893A-CF0733901C51}" type="slidenum">
              <a:rPr lang="en-US"/>
              <a:pPr>
                <a:defRPr/>
              </a:pPr>
              <a:t>‹#›</a:t>
            </a:fld>
            <a:endParaRPr lang="en-US"/>
          </a:p>
        </p:txBody>
      </p:sp>
    </p:spTree>
    <p:extLst>
      <p:ext uri="{BB962C8B-B14F-4D97-AF65-F5344CB8AC3E}">
        <p14:creationId xmlns:p14="http://schemas.microsoft.com/office/powerpoint/2010/main" val="3021458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FCFF1E7-EC0A-9144-A035-C9ADB994A171}" type="datetimeFigureOut">
              <a:rPr lang="en-US"/>
              <a:pPr>
                <a:defRPr/>
              </a:pPr>
              <a:t>9/30/2016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AD312AE-DB8E-424E-B753-1FF846AE8B6A}" type="slidenum">
              <a:rPr lang="en-US"/>
              <a:pPr>
                <a:defRPr/>
              </a:pPr>
              <a:t>‹#›</a:t>
            </a:fld>
            <a:endParaRPr lang="en-US"/>
          </a:p>
        </p:txBody>
      </p:sp>
    </p:spTree>
    <p:extLst>
      <p:ext uri="{BB962C8B-B14F-4D97-AF65-F5344CB8AC3E}">
        <p14:creationId xmlns:p14="http://schemas.microsoft.com/office/powerpoint/2010/main" val="1294974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D024D52-7F2D-2E47-8AA3-AC9E1CA9A9AB}" type="datetimeFigureOut">
              <a:rPr lang="en-US"/>
              <a:pPr>
                <a:defRPr/>
              </a:pPr>
              <a:t>9/30/2016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BEF4B2F-FBD0-B345-B154-2A2F055F28C4}" type="slidenum">
              <a:rPr lang="en-US"/>
              <a:pPr>
                <a:defRPr/>
              </a:pPr>
              <a:t>‹#›</a:t>
            </a:fld>
            <a:endParaRPr lang="en-US"/>
          </a:p>
        </p:txBody>
      </p:sp>
    </p:spTree>
    <p:extLst>
      <p:ext uri="{BB962C8B-B14F-4D97-AF65-F5344CB8AC3E}">
        <p14:creationId xmlns:p14="http://schemas.microsoft.com/office/powerpoint/2010/main" val="428489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926EEC0-9EF4-D24C-BF03-161812C2F7D2}" type="datetimeFigureOut">
              <a:rPr lang="en-US"/>
              <a:pPr>
                <a:defRPr/>
              </a:pPr>
              <a:t>9/30/2016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C3F820-A84F-534D-A9C7-E86594A01AF2}" type="slidenum">
              <a:rPr lang="en-US"/>
              <a:pPr>
                <a:defRPr/>
              </a:pPr>
              <a:t>‹#›</a:t>
            </a:fld>
            <a:endParaRPr lang="en-US"/>
          </a:p>
        </p:txBody>
      </p:sp>
    </p:spTree>
    <p:extLst>
      <p:ext uri="{BB962C8B-B14F-4D97-AF65-F5344CB8AC3E}">
        <p14:creationId xmlns:p14="http://schemas.microsoft.com/office/powerpoint/2010/main" val="134671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9F97DD6-7419-9644-B997-FFEA6E458D27}" type="datetimeFigureOut">
              <a:rPr lang="en-US"/>
              <a:pPr>
                <a:defRPr/>
              </a:pPr>
              <a:t>9/30/2016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90267A6-FCB3-CB47-BB7C-55A7F1537266}" type="slidenum">
              <a:rPr lang="en-US"/>
              <a:pPr>
                <a:defRPr/>
              </a:pPr>
              <a:t>‹#›</a:t>
            </a:fld>
            <a:endParaRPr lang="en-US"/>
          </a:p>
        </p:txBody>
      </p:sp>
    </p:spTree>
    <p:extLst>
      <p:ext uri="{BB962C8B-B14F-4D97-AF65-F5344CB8AC3E}">
        <p14:creationId xmlns:p14="http://schemas.microsoft.com/office/powerpoint/2010/main" val="1155821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smtClean="0">
                <a:solidFill>
                  <a:srgbClr val="898989"/>
                </a:solidFill>
                <a:latin typeface="Calibri" charset="0"/>
              </a:defRPr>
            </a:lvl1pPr>
          </a:lstStyle>
          <a:p>
            <a:pPr>
              <a:defRPr/>
            </a:pPr>
            <a:fld id="{A625DCDE-4A45-2D4A-B397-1579351D567A}" type="datetimeFigureOut">
              <a:rPr lang="en-US"/>
              <a:pPr>
                <a:defRPr/>
              </a:pPr>
              <a:t>9/30/2016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charset="0"/>
              </a:defRPr>
            </a:lvl1pPr>
          </a:lstStyle>
          <a:p>
            <a:pPr>
              <a:defRPr/>
            </a:pPr>
            <a:fld id="{C491439D-1B9A-DC48-82A6-4C5CC7D94D9D}" type="slidenum">
              <a:rPr lang="en-US"/>
              <a:pPr>
                <a:defRPr/>
              </a:pPr>
              <a:t>‹#›</a:t>
            </a:fld>
            <a:endParaRPr lang="en-US"/>
          </a:p>
        </p:txBody>
      </p:sp>
      <p:pic>
        <p:nvPicPr>
          <p:cNvPr id="1031" name="Picture 6"/>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285163" y="300038"/>
            <a:ext cx="401637" cy="54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685800" y="3524250"/>
            <a:ext cx="7772400" cy="1470025"/>
          </a:xfrm>
        </p:spPr>
        <p:txBody>
          <a:bodyPr/>
          <a:lstStyle/>
          <a:p>
            <a:pPr eaLnBrk="1" hangingPunct="1"/>
            <a:r>
              <a:rPr lang="en-US" b="1" dirty="0">
                <a:latin typeface="Calibri" charset="0"/>
                <a:ea typeface="MS PGothic" charset="0"/>
              </a:rPr>
              <a:t>The Family</a:t>
            </a:r>
          </a:p>
        </p:txBody>
      </p:sp>
      <p:sp>
        <p:nvSpPr>
          <p:cNvPr id="3" name="Subtitle 2"/>
          <p:cNvSpPr>
            <a:spLocks noGrp="1"/>
          </p:cNvSpPr>
          <p:nvPr>
            <p:ph type="subTitle" idx="1"/>
          </p:nvPr>
        </p:nvSpPr>
        <p:spPr>
          <a:xfrm>
            <a:off x="1371600" y="4635500"/>
            <a:ext cx="6400800" cy="1752600"/>
          </a:xfrm>
        </p:spPr>
        <p:txBody>
          <a:bodyPr rtlCol="0">
            <a:normAutofit/>
          </a:bodyPr>
          <a:lstStyle/>
          <a:p>
            <a:pPr eaLnBrk="1" fontAlgn="auto" hangingPunct="1">
              <a:spcAft>
                <a:spcPts val="0"/>
              </a:spcAft>
              <a:buFont typeface="Arial"/>
              <a:buNone/>
              <a:defRPr/>
            </a:pPr>
            <a:r>
              <a:rPr lang="en-US" dirty="0">
                <a:ea typeface="+mn-ea"/>
                <a:cs typeface="+mn-cs"/>
              </a:rPr>
              <a:t>[Professor Name]</a:t>
            </a:r>
          </a:p>
          <a:p>
            <a:pPr eaLnBrk="1" fontAlgn="auto" hangingPunct="1">
              <a:spcAft>
                <a:spcPts val="0"/>
              </a:spcAft>
              <a:buFont typeface="Arial"/>
              <a:buNone/>
              <a:defRPr/>
            </a:pPr>
            <a:r>
              <a:rPr lang="en-US" dirty="0">
                <a:ea typeface="+mn-ea"/>
                <a:cs typeface="+mn-cs"/>
              </a:rPr>
              <a:t>[Class and Section Number]</a:t>
            </a:r>
          </a:p>
        </p:txBody>
      </p:sp>
      <p:pic>
        <p:nvPicPr>
          <p:cNvPr id="1433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7638" y="6275388"/>
            <a:ext cx="1228725" cy="42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7529909200_af6c4333f5_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283" y="275298"/>
            <a:ext cx="5196359" cy="3478555"/>
          </a:xfrm>
          <a:prstGeom prst="rect">
            <a:avLst/>
          </a:prstGeom>
          <a:ln>
            <a:noFill/>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b="1" u="sng">
                <a:latin typeface="Calibri" charset="0"/>
                <a:ea typeface="MS PGothic" charset="0"/>
              </a:rPr>
              <a:t>Overview</a:t>
            </a:r>
          </a:p>
        </p:txBody>
      </p:sp>
      <p:sp>
        <p:nvSpPr>
          <p:cNvPr id="3" name="Content Placeholder 2"/>
          <p:cNvSpPr>
            <a:spLocks noGrp="1"/>
          </p:cNvSpPr>
          <p:nvPr>
            <p:ph idx="1"/>
          </p:nvPr>
        </p:nvSpPr>
        <p:spPr>
          <a:xfrm>
            <a:off x="457200" y="1600200"/>
            <a:ext cx="8229600" cy="5013108"/>
          </a:xfrm>
        </p:spPr>
        <p:txBody>
          <a:bodyPr rtlCol="0">
            <a:normAutofit/>
          </a:bodyPr>
          <a:lstStyle/>
          <a:p>
            <a:pPr eaLnBrk="1" fontAlgn="auto" hangingPunct="1">
              <a:spcAft>
                <a:spcPts val="0"/>
              </a:spcAft>
              <a:buFont typeface="Arial"/>
              <a:buChar char="•"/>
              <a:defRPr/>
            </a:pPr>
            <a:r>
              <a:rPr lang="en-US" dirty="0">
                <a:solidFill>
                  <a:schemeClr val="bg1">
                    <a:lumMod val="75000"/>
                  </a:schemeClr>
                </a:solidFill>
                <a:ea typeface="+mn-ea"/>
                <a:cs typeface="+mn-cs"/>
              </a:rPr>
              <a:t>What is Family?</a:t>
            </a:r>
          </a:p>
          <a:p>
            <a:pPr eaLnBrk="1" fontAlgn="auto" hangingPunct="1">
              <a:spcAft>
                <a:spcPts val="0"/>
              </a:spcAft>
              <a:buFont typeface="Arial"/>
              <a:buChar char="•"/>
              <a:defRPr/>
            </a:pPr>
            <a:r>
              <a:rPr lang="en-US" b="1" dirty="0">
                <a:ea typeface="+mn-ea"/>
                <a:cs typeface="+mn-cs"/>
              </a:rPr>
              <a:t>How Families Develop</a:t>
            </a:r>
          </a:p>
          <a:p>
            <a:pPr lvl="1" eaLnBrk="1" fontAlgn="auto" hangingPunct="1">
              <a:spcAft>
                <a:spcPts val="0"/>
              </a:spcAft>
              <a:buFont typeface="Arial"/>
              <a:buChar char="•"/>
              <a:defRPr/>
            </a:pPr>
            <a:r>
              <a:rPr lang="en-US" dirty="0">
                <a:ea typeface="+mn-ea"/>
                <a:cs typeface="+mn-cs"/>
              </a:rPr>
              <a:t>Attachment Style</a:t>
            </a:r>
          </a:p>
          <a:p>
            <a:pPr lvl="1" eaLnBrk="1" fontAlgn="auto" hangingPunct="1">
              <a:spcAft>
                <a:spcPts val="0"/>
              </a:spcAft>
              <a:buFont typeface="Arial"/>
              <a:buChar char="•"/>
              <a:defRPr/>
            </a:pPr>
            <a:r>
              <a:rPr lang="en-US" dirty="0"/>
              <a:t>Dating, Marriage, and (Possibly) Children</a:t>
            </a:r>
            <a:endParaRPr lang="en-US" dirty="0">
              <a:ea typeface="+mn-ea"/>
              <a:cs typeface="+mn-cs"/>
            </a:endParaRPr>
          </a:p>
          <a:p>
            <a:pPr lvl="1" eaLnBrk="1" fontAlgn="auto" hangingPunct="1">
              <a:spcAft>
                <a:spcPts val="0"/>
              </a:spcAft>
              <a:buFont typeface="Arial"/>
              <a:buChar char="•"/>
              <a:defRPr/>
            </a:pPr>
            <a:r>
              <a:rPr lang="en-US" dirty="0">
                <a:ea typeface="+mn-ea"/>
                <a:cs typeface="+mn-cs"/>
              </a:rPr>
              <a:t>Parenting Style</a:t>
            </a:r>
          </a:p>
          <a:p>
            <a:pPr lvl="1" eaLnBrk="1" fontAlgn="auto" hangingPunct="1">
              <a:spcAft>
                <a:spcPts val="0"/>
              </a:spcAft>
              <a:buFont typeface="Arial"/>
              <a:buChar char="•"/>
              <a:defRPr/>
            </a:pPr>
            <a:r>
              <a:rPr lang="en-US" dirty="0">
                <a:ea typeface="+mn-ea"/>
                <a:cs typeface="+mn-cs"/>
              </a:rPr>
              <a:t>Parenting in Later Life</a:t>
            </a:r>
          </a:p>
          <a:p>
            <a:pPr eaLnBrk="1" fontAlgn="auto" hangingPunct="1">
              <a:spcAft>
                <a:spcPts val="0"/>
              </a:spcAft>
              <a:buFont typeface="Arial"/>
              <a:buChar char="•"/>
              <a:defRPr/>
            </a:pPr>
            <a:r>
              <a:rPr lang="en-US" dirty="0">
                <a:solidFill>
                  <a:schemeClr val="bg1">
                    <a:lumMod val="75000"/>
                  </a:schemeClr>
                </a:solidFill>
                <a:ea typeface="+mn-ea"/>
                <a:cs typeface="+mn-cs"/>
              </a:rPr>
              <a:t> Family Issues and Considerations</a:t>
            </a:r>
          </a:p>
          <a:p>
            <a:pPr eaLnBrk="1" fontAlgn="auto" hangingPunct="1">
              <a:spcAft>
                <a:spcPts val="0"/>
              </a:spcAft>
              <a:buFont typeface="Arial"/>
              <a:buChar char="•"/>
              <a:defRPr/>
            </a:pPr>
            <a:r>
              <a:rPr lang="en-US" dirty="0">
                <a:solidFill>
                  <a:schemeClr val="bg1">
                    <a:lumMod val="75000"/>
                  </a:schemeClr>
                </a:solidFill>
                <a:ea typeface="+mn-ea"/>
                <a:cs typeface="+mn-cs"/>
              </a:rPr>
              <a:t>Healthy Happy Families </a:t>
            </a:r>
          </a:p>
          <a:p>
            <a:pPr lvl="1" eaLnBrk="1" fontAlgn="auto" hangingPunct="1">
              <a:spcAft>
                <a:spcPts val="0"/>
              </a:spcAft>
              <a:buFont typeface="Arial"/>
              <a:buChar char="•"/>
              <a:defRPr/>
            </a:pPr>
            <a:endParaRPr lang="en-US" b="1" dirty="0">
              <a:ea typeface="+mn-ea"/>
              <a:cs typeface="+mn-cs"/>
            </a:endParaRPr>
          </a:p>
        </p:txBody>
      </p:sp>
    </p:spTree>
    <p:extLst>
      <p:ext uri="{BB962C8B-B14F-4D97-AF65-F5344CB8AC3E}">
        <p14:creationId xmlns:p14="http://schemas.microsoft.com/office/powerpoint/2010/main" val="182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b="1" u="sng" dirty="0">
                <a:latin typeface="Calibri" charset="0"/>
                <a:ea typeface="MS PGothic" charset="0"/>
              </a:rPr>
              <a:t>How Families Develop</a:t>
            </a:r>
          </a:p>
        </p:txBody>
      </p:sp>
      <p:sp>
        <p:nvSpPr>
          <p:cNvPr id="6" name="Content Placeholder 5"/>
          <p:cNvSpPr>
            <a:spLocks noGrp="1"/>
          </p:cNvSpPr>
          <p:nvPr>
            <p:ph sz="half" idx="1"/>
          </p:nvPr>
        </p:nvSpPr>
        <p:spPr/>
        <p:txBody>
          <a:bodyPr/>
          <a:lstStyle/>
          <a:p>
            <a:pPr marL="0" indent="0">
              <a:buNone/>
              <a:defRPr/>
            </a:pPr>
            <a:r>
              <a:rPr lang="en-US" sz="3600" b="1" dirty="0">
                <a:cs typeface="+mn-cs"/>
              </a:rPr>
              <a:t>Attachment Styles</a:t>
            </a:r>
          </a:p>
          <a:p>
            <a:pPr>
              <a:buFont typeface="Wingdings" panose="05000000000000000000" pitchFamily="2" charset="2"/>
              <a:buChar char="§"/>
              <a:defRPr/>
            </a:pPr>
            <a:r>
              <a:rPr lang="en-US" dirty="0">
                <a:cs typeface="+mn-cs"/>
              </a:rPr>
              <a:t>Secure</a:t>
            </a:r>
          </a:p>
          <a:p>
            <a:pPr>
              <a:buFont typeface="Wingdings" panose="05000000000000000000" pitchFamily="2" charset="2"/>
              <a:buChar char="§"/>
              <a:defRPr/>
            </a:pPr>
            <a:r>
              <a:rPr lang="en-US" dirty="0"/>
              <a:t>Anxious-avoidant</a:t>
            </a:r>
          </a:p>
          <a:p>
            <a:pPr>
              <a:buFont typeface="Wingdings" panose="05000000000000000000" pitchFamily="2" charset="2"/>
              <a:buChar char="§"/>
              <a:defRPr/>
            </a:pPr>
            <a:r>
              <a:rPr lang="en-US" dirty="0">
                <a:cs typeface="+mn-cs"/>
              </a:rPr>
              <a:t>Anxious-resistant</a:t>
            </a:r>
          </a:p>
          <a:p>
            <a:pPr>
              <a:buFont typeface="Wingdings" panose="05000000000000000000" pitchFamily="2" charset="2"/>
              <a:buChar char="§"/>
              <a:defRPr/>
            </a:pPr>
            <a:endParaRPr lang="en-US" dirty="0">
              <a:cs typeface="+mn-cs"/>
            </a:endParaRPr>
          </a:p>
          <a:p>
            <a:pPr>
              <a:buFont typeface="Wingdings" panose="05000000000000000000" pitchFamily="2" charset="2"/>
              <a:buChar char="§"/>
              <a:defRPr/>
            </a:pPr>
            <a:r>
              <a:rPr lang="en-US" dirty="0">
                <a:cs typeface="+mn-cs"/>
              </a:rPr>
              <a:t>Coherence</a:t>
            </a:r>
          </a:p>
          <a:p>
            <a:pPr>
              <a:defRPr/>
            </a:pPr>
            <a:endParaRPr lang="en-US" dirty="0">
              <a:cs typeface="+mn-cs"/>
            </a:endParaRPr>
          </a:p>
          <a:p>
            <a:pPr marL="0" indent="0">
              <a:buFont typeface="Arial" panose="020B0604020202020204" pitchFamily="34" charset="0"/>
              <a:buNone/>
              <a:defRPr/>
            </a:pPr>
            <a:endParaRPr lang="en-US" sz="3600" dirty="0">
              <a:cs typeface="+mn-cs"/>
            </a:endParaRPr>
          </a:p>
        </p:txBody>
      </p:sp>
      <p:pic>
        <p:nvPicPr>
          <p:cNvPr id="2" name="Picture 1" descr="2118750914_fc1df1ee2f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542" y="1716505"/>
            <a:ext cx="3216132" cy="4837062"/>
          </a:xfrm>
          <a:prstGeom prst="rect">
            <a:avLst/>
          </a:prstGeom>
          <a:ln>
            <a:noFill/>
          </a:ln>
          <a:effectLst/>
        </p:spPr>
      </p:pic>
    </p:spTree>
    <p:extLst>
      <p:ext uri="{BB962C8B-B14F-4D97-AF65-F5344CB8AC3E}">
        <p14:creationId xmlns:p14="http://schemas.microsoft.com/office/powerpoint/2010/main" val="107283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6"/>
          <p:cNvSpPr>
            <a:spLocks noGrp="1"/>
          </p:cNvSpPr>
          <p:nvPr>
            <p:ph type="title"/>
          </p:nvPr>
        </p:nvSpPr>
        <p:spPr/>
        <p:txBody>
          <a:bodyPr/>
          <a:lstStyle/>
          <a:p>
            <a:r>
              <a:rPr lang="en-US" b="1" u="sng" dirty="0">
                <a:solidFill>
                  <a:srgbClr val="00B0F0"/>
                </a:solidFill>
                <a:latin typeface="Calibri" charset="0"/>
                <a:ea typeface="MS PGothic" charset="0"/>
              </a:rPr>
              <a:t>CAT: The Muddiest Point </a:t>
            </a:r>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902" y="76994"/>
            <a:ext cx="15732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7"/>
          <p:cNvSpPr txBox="1">
            <a:spLocks/>
          </p:cNvSpPr>
          <p:nvPr/>
        </p:nvSpPr>
        <p:spPr bwMode="auto">
          <a:xfrm>
            <a:off x="457200" y="1909763"/>
            <a:ext cx="822960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buFont typeface="Wingdings" panose="05000000000000000000" pitchFamily="2" charset="2"/>
              <a:buChar char="§"/>
            </a:pPr>
            <a:r>
              <a:rPr lang="en-US" altLang="en-US" b="1" dirty="0"/>
              <a:t>What was the muddiest point in today’s class? </a:t>
            </a:r>
          </a:p>
          <a:p>
            <a:pPr eaLnBrk="1" hangingPunct="1">
              <a:buFont typeface="Wingdings" panose="05000000000000000000" pitchFamily="2" charset="2"/>
              <a:buChar char="§"/>
            </a:pPr>
            <a:r>
              <a:rPr lang="en-US" altLang="en-US" b="1" dirty="0"/>
              <a:t>Write down what concept you are still struggling to understand. </a:t>
            </a:r>
          </a:p>
          <a:p>
            <a:pPr eaLnBrk="1" hangingPunct="1">
              <a:buFont typeface="Wingdings" panose="05000000000000000000" pitchFamily="2" charset="2"/>
              <a:buChar char="§"/>
            </a:pPr>
            <a:endParaRPr lang="en-US" altLang="en-US" b="1" dirty="0"/>
          </a:p>
        </p:txBody>
      </p:sp>
    </p:spTree>
    <p:extLst>
      <p:ext uri="{BB962C8B-B14F-4D97-AF65-F5344CB8AC3E}">
        <p14:creationId xmlns:p14="http://schemas.microsoft.com/office/powerpoint/2010/main" val="187335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b="1" u="sng">
                <a:latin typeface="Calibri" charset="0"/>
                <a:ea typeface="MS PGothic" charset="0"/>
              </a:rPr>
              <a:t>Overview</a:t>
            </a:r>
          </a:p>
        </p:txBody>
      </p:sp>
      <p:sp>
        <p:nvSpPr>
          <p:cNvPr id="3" name="Content Placeholder 2"/>
          <p:cNvSpPr>
            <a:spLocks noGrp="1"/>
          </p:cNvSpPr>
          <p:nvPr>
            <p:ph idx="1"/>
          </p:nvPr>
        </p:nvSpPr>
        <p:spPr>
          <a:xfrm>
            <a:off x="457200" y="1600200"/>
            <a:ext cx="8229600" cy="5013108"/>
          </a:xfrm>
        </p:spPr>
        <p:txBody>
          <a:bodyPr rtlCol="0">
            <a:normAutofit/>
          </a:bodyPr>
          <a:lstStyle/>
          <a:p>
            <a:pPr eaLnBrk="1" fontAlgn="auto" hangingPunct="1">
              <a:spcAft>
                <a:spcPts val="0"/>
              </a:spcAft>
              <a:buFont typeface="Arial"/>
              <a:buChar char="•"/>
              <a:defRPr/>
            </a:pPr>
            <a:r>
              <a:rPr lang="en-US" dirty="0">
                <a:solidFill>
                  <a:schemeClr val="bg1">
                    <a:lumMod val="75000"/>
                  </a:schemeClr>
                </a:solidFill>
                <a:ea typeface="+mn-ea"/>
                <a:cs typeface="+mn-cs"/>
              </a:rPr>
              <a:t>What is Family?</a:t>
            </a:r>
          </a:p>
          <a:p>
            <a:pPr eaLnBrk="1" fontAlgn="auto" hangingPunct="1">
              <a:spcAft>
                <a:spcPts val="0"/>
              </a:spcAft>
              <a:buFont typeface="Arial"/>
              <a:buChar char="•"/>
              <a:defRPr/>
            </a:pPr>
            <a:r>
              <a:rPr lang="en-US" b="1" dirty="0">
                <a:ea typeface="+mn-ea"/>
                <a:cs typeface="+mn-cs"/>
              </a:rPr>
              <a:t>How Families Develop</a:t>
            </a:r>
          </a:p>
          <a:p>
            <a:pPr lvl="1" eaLnBrk="1" fontAlgn="auto" hangingPunct="1">
              <a:spcAft>
                <a:spcPts val="0"/>
              </a:spcAft>
              <a:buFont typeface="Arial"/>
              <a:buChar char="•"/>
              <a:defRPr/>
            </a:pPr>
            <a:r>
              <a:rPr lang="en-US" b="1" dirty="0">
                <a:ea typeface="+mn-ea"/>
                <a:cs typeface="+mn-cs"/>
              </a:rPr>
              <a:t>Attachment Style</a:t>
            </a:r>
          </a:p>
          <a:p>
            <a:pPr lvl="1" eaLnBrk="1" fontAlgn="auto" hangingPunct="1">
              <a:spcAft>
                <a:spcPts val="0"/>
              </a:spcAft>
              <a:buFont typeface="Arial"/>
              <a:buChar char="•"/>
              <a:defRPr/>
            </a:pPr>
            <a:r>
              <a:rPr lang="en-US" b="1" dirty="0"/>
              <a:t>Dating, Marriage, and (Possibly) Children</a:t>
            </a:r>
            <a:endParaRPr lang="en-US" b="1" dirty="0">
              <a:ea typeface="+mn-ea"/>
              <a:cs typeface="+mn-cs"/>
            </a:endParaRPr>
          </a:p>
          <a:p>
            <a:pPr lvl="1" eaLnBrk="1" fontAlgn="auto" hangingPunct="1">
              <a:spcAft>
                <a:spcPts val="0"/>
              </a:spcAft>
              <a:buFont typeface="Arial"/>
              <a:buChar char="•"/>
              <a:defRPr/>
            </a:pPr>
            <a:r>
              <a:rPr lang="en-US" b="1" dirty="0">
                <a:ea typeface="+mn-ea"/>
                <a:cs typeface="+mn-cs"/>
              </a:rPr>
              <a:t>Parenting Style</a:t>
            </a:r>
          </a:p>
          <a:p>
            <a:pPr lvl="1" eaLnBrk="1" fontAlgn="auto" hangingPunct="1">
              <a:spcAft>
                <a:spcPts val="0"/>
              </a:spcAft>
              <a:buFont typeface="Arial"/>
              <a:buChar char="•"/>
              <a:defRPr/>
            </a:pPr>
            <a:r>
              <a:rPr lang="en-US" b="1" dirty="0">
                <a:ea typeface="+mn-ea"/>
                <a:cs typeface="+mn-cs"/>
              </a:rPr>
              <a:t>Parenting in Later Life</a:t>
            </a:r>
          </a:p>
          <a:p>
            <a:pPr eaLnBrk="1" fontAlgn="auto" hangingPunct="1">
              <a:spcAft>
                <a:spcPts val="0"/>
              </a:spcAft>
              <a:buFont typeface="Arial"/>
              <a:buChar char="•"/>
              <a:defRPr/>
            </a:pPr>
            <a:r>
              <a:rPr lang="en-US" dirty="0">
                <a:solidFill>
                  <a:schemeClr val="bg1">
                    <a:lumMod val="75000"/>
                  </a:schemeClr>
                </a:solidFill>
                <a:ea typeface="+mn-ea"/>
                <a:cs typeface="+mn-cs"/>
              </a:rPr>
              <a:t> Family Issues and Considerations</a:t>
            </a:r>
          </a:p>
          <a:p>
            <a:pPr eaLnBrk="1" fontAlgn="auto" hangingPunct="1">
              <a:spcAft>
                <a:spcPts val="0"/>
              </a:spcAft>
              <a:buFont typeface="Arial"/>
              <a:buChar char="•"/>
              <a:defRPr/>
            </a:pPr>
            <a:r>
              <a:rPr lang="en-US" dirty="0">
                <a:solidFill>
                  <a:schemeClr val="bg1">
                    <a:lumMod val="75000"/>
                  </a:schemeClr>
                </a:solidFill>
                <a:ea typeface="+mn-ea"/>
                <a:cs typeface="+mn-cs"/>
              </a:rPr>
              <a:t>Healthy Happy Families </a:t>
            </a:r>
          </a:p>
          <a:p>
            <a:pPr lvl="1" eaLnBrk="1" fontAlgn="auto" hangingPunct="1">
              <a:spcAft>
                <a:spcPts val="0"/>
              </a:spcAft>
              <a:buFont typeface="Arial"/>
              <a:buChar char="•"/>
              <a:defRPr/>
            </a:pPr>
            <a:endParaRPr lang="en-US" b="1" dirty="0">
              <a:ea typeface="+mn-ea"/>
              <a:cs typeface="+mn-cs"/>
            </a:endParaRPr>
          </a:p>
        </p:txBody>
      </p:sp>
    </p:spTree>
    <p:extLst>
      <p:ext uri="{BB962C8B-B14F-4D97-AF65-F5344CB8AC3E}">
        <p14:creationId xmlns:p14="http://schemas.microsoft.com/office/powerpoint/2010/main" val="1703964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b="1" u="sng" dirty="0">
                <a:latin typeface="Calibri" charset="0"/>
                <a:ea typeface="MS PGothic" charset="0"/>
              </a:rPr>
              <a:t>How Families Develop</a:t>
            </a:r>
          </a:p>
        </p:txBody>
      </p:sp>
      <p:sp>
        <p:nvSpPr>
          <p:cNvPr id="6" name="Content Placeholder 5"/>
          <p:cNvSpPr>
            <a:spLocks noGrp="1"/>
          </p:cNvSpPr>
          <p:nvPr>
            <p:ph sz="half" idx="1"/>
          </p:nvPr>
        </p:nvSpPr>
        <p:spPr/>
        <p:txBody>
          <a:bodyPr/>
          <a:lstStyle/>
          <a:p>
            <a:pPr marL="0" indent="0">
              <a:buNone/>
              <a:defRPr/>
            </a:pPr>
            <a:r>
              <a:rPr lang="en-US" sz="3200" b="1" dirty="0">
                <a:cs typeface="+mn-cs"/>
              </a:rPr>
              <a:t>Dating, Marriage, and (Possibly) Children</a:t>
            </a:r>
          </a:p>
          <a:p>
            <a:pPr>
              <a:buFont typeface="Wingdings" panose="05000000000000000000" pitchFamily="2" charset="2"/>
              <a:buChar char="§"/>
              <a:defRPr/>
            </a:pPr>
            <a:r>
              <a:rPr lang="en-US" dirty="0">
                <a:cs typeface="+mn-cs"/>
              </a:rPr>
              <a:t>Marriage Market</a:t>
            </a:r>
            <a:endParaRPr lang="en-US" dirty="0"/>
          </a:p>
          <a:p>
            <a:pPr>
              <a:buFont typeface="Wingdings" panose="05000000000000000000" pitchFamily="2" charset="2"/>
              <a:buChar char="§"/>
              <a:defRPr/>
            </a:pPr>
            <a:r>
              <a:rPr lang="en-US" dirty="0">
                <a:cs typeface="+mn-cs"/>
              </a:rPr>
              <a:t>Homogamy</a:t>
            </a:r>
          </a:p>
          <a:p>
            <a:pPr>
              <a:buFont typeface="Wingdings" panose="05000000000000000000" pitchFamily="2" charset="2"/>
              <a:buChar char="§"/>
              <a:defRPr/>
            </a:pPr>
            <a:r>
              <a:rPr lang="en-US" dirty="0">
                <a:cs typeface="+mn-cs"/>
              </a:rPr>
              <a:t>Cohabitation</a:t>
            </a:r>
          </a:p>
          <a:p>
            <a:pPr>
              <a:buFont typeface="Wingdings" panose="05000000000000000000" pitchFamily="2" charset="2"/>
              <a:buChar char="§"/>
              <a:defRPr/>
            </a:pPr>
            <a:r>
              <a:rPr lang="en-US" dirty="0">
                <a:cs typeface="+mn-cs"/>
              </a:rPr>
              <a:t>Engagement and Marriage</a:t>
            </a:r>
          </a:p>
          <a:p>
            <a:pPr>
              <a:buFont typeface="Wingdings" panose="05000000000000000000" pitchFamily="2" charset="2"/>
              <a:buChar char="§"/>
              <a:defRPr/>
            </a:pPr>
            <a:r>
              <a:rPr lang="en-US" dirty="0">
                <a:cs typeface="+mn-cs"/>
              </a:rPr>
              <a:t>Children or Childfree?</a:t>
            </a:r>
          </a:p>
          <a:p>
            <a:pPr>
              <a:defRPr/>
            </a:pPr>
            <a:endParaRPr lang="en-US" dirty="0">
              <a:cs typeface="+mn-cs"/>
            </a:endParaRPr>
          </a:p>
          <a:p>
            <a:pPr>
              <a:defRPr/>
            </a:pPr>
            <a:endParaRPr lang="en-US" dirty="0">
              <a:cs typeface="+mn-cs"/>
            </a:endParaRPr>
          </a:p>
          <a:p>
            <a:pPr marL="0" indent="0">
              <a:buFont typeface="Arial" panose="020B0604020202020204" pitchFamily="34" charset="0"/>
              <a:buNone/>
              <a:defRPr/>
            </a:pPr>
            <a:endParaRPr lang="en-US" sz="3600" dirty="0">
              <a:cs typeface="+mn-cs"/>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238372" y="1792764"/>
            <a:ext cx="3135608" cy="4333399"/>
          </a:xfrm>
          <a:prstGeom prst="rect">
            <a:avLst/>
          </a:prstGeom>
          <a:ln>
            <a:noFill/>
          </a:ln>
          <a:effectLst/>
        </p:spPr>
      </p:pic>
    </p:spTree>
    <p:extLst>
      <p:ext uri="{BB962C8B-B14F-4D97-AF65-F5344CB8AC3E}">
        <p14:creationId xmlns:p14="http://schemas.microsoft.com/office/powerpoint/2010/main" val="3161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b="1" u="sng" dirty="0">
                <a:latin typeface="Calibri" charset="0"/>
                <a:ea typeface="MS PGothic" charset="0"/>
              </a:rPr>
              <a:t>How Families Develop</a:t>
            </a:r>
          </a:p>
        </p:txBody>
      </p:sp>
      <p:sp>
        <p:nvSpPr>
          <p:cNvPr id="6" name="Content Placeholder 5"/>
          <p:cNvSpPr>
            <a:spLocks noGrp="1"/>
          </p:cNvSpPr>
          <p:nvPr>
            <p:ph sz="half" idx="1"/>
          </p:nvPr>
        </p:nvSpPr>
        <p:spPr/>
        <p:txBody>
          <a:bodyPr/>
          <a:lstStyle/>
          <a:p>
            <a:pPr marL="0" indent="0">
              <a:buNone/>
              <a:defRPr/>
            </a:pPr>
            <a:r>
              <a:rPr lang="en-US" sz="3600" b="1" dirty="0">
                <a:cs typeface="+mn-cs"/>
              </a:rPr>
              <a:t>Parenting Styles</a:t>
            </a:r>
          </a:p>
          <a:p>
            <a:pPr>
              <a:buFont typeface="Wingdings" panose="05000000000000000000" pitchFamily="2" charset="2"/>
              <a:buChar char="§"/>
              <a:defRPr/>
            </a:pPr>
            <a:r>
              <a:rPr lang="en-US" dirty="0">
                <a:cs typeface="+mn-cs"/>
              </a:rPr>
              <a:t>Authoritative </a:t>
            </a:r>
          </a:p>
          <a:p>
            <a:pPr>
              <a:buFont typeface="Wingdings" panose="05000000000000000000" pitchFamily="2" charset="2"/>
              <a:buChar char="§"/>
              <a:defRPr/>
            </a:pPr>
            <a:r>
              <a:rPr lang="en-US" dirty="0">
                <a:cs typeface="+mn-cs"/>
              </a:rPr>
              <a:t>Authoritarian</a:t>
            </a:r>
          </a:p>
          <a:p>
            <a:pPr>
              <a:buFont typeface="Wingdings" panose="05000000000000000000" pitchFamily="2" charset="2"/>
              <a:buChar char="§"/>
              <a:defRPr/>
            </a:pPr>
            <a:r>
              <a:rPr lang="en-US" dirty="0">
                <a:cs typeface="+mn-cs"/>
              </a:rPr>
              <a:t>Permissive </a:t>
            </a:r>
          </a:p>
          <a:p>
            <a:pPr>
              <a:buFont typeface="Wingdings" panose="05000000000000000000" pitchFamily="2" charset="2"/>
              <a:buChar char="§"/>
              <a:defRPr/>
            </a:pPr>
            <a:r>
              <a:rPr lang="en-US" dirty="0">
                <a:cs typeface="+mn-cs"/>
              </a:rPr>
              <a:t>Uninvolved</a:t>
            </a:r>
          </a:p>
          <a:p>
            <a:pPr marL="0" indent="0">
              <a:buFont typeface="Arial" panose="020B0604020202020204" pitchFamily="34" charset="0"/>
              <a:buNone/>
              <a:defRPr/>
            </a:pPr>
            <a:endParaRPr lang="en-US" sz="3600" dirty="0">
              <a:cs typeface="+mn-cs"/>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285940" y="1600200"/>
            <a:ext cx="4400860" cy="4298870"/>
          </a:xfrm>
          <a:prstGeom prst="rect">
            <a:avLst/>
          </a:prstGeom>
        </p:spPr>
      </p:pic>
    </p:spTree>
    <p:extLst>
      <p:ext uri="{BB962C8B-B14F-4D97-AF65-F5344CB8AC3E}">
        <p14:creationId xmlns:p14="http://schemas.microsoft.com/office/powerpoint/2010/main" val="199033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b="1" u="sng" dirty="0">
                <a:latin typeface="Calibri" charset="0"/>
                <a:ea typeface="MS PGothic" charset="0"/>
              </a:rPr>
              <a:t>How Families Develop</a:t>
            </a: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457200" y="1417638"/>
            <a:ext cx="8229599" cy="5142763"/>
          </a:xfrm>
          <a:prstGeom prst="rect">
            <a:avLst/>
          </a:prstGeom>
        </p:spPr>
      </p:pic>
    </p:spTree>
    <p:extLst>
      <p:ext uri="{BB962C8B-B14F-4D97-AF65-F5344CB8AC3E}">
        <p14:creationId xmlns:p14="http://schemas.microsoft.com/office/powerpoint/2010/main" val="409447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eaLnBrk="1" hangingPunct="1"/>
            <a:r>
              <a:rPr lang="en-US" sz="3500" b="1" u="sng" dirty="0">
                <a:solidFill>
                  <a:srgbClr val="00B0F0"/>
                </a:solidFill>
                <a:latin typeface="Calibri" charset="0"/>
                <a:ea typeface="MS PGothic" charset="0"/>
              </a:rPr>
              <a:t>Activity: </a:t>
            </a:r>
            <a:br>
              <a:rPr lang="en-US" sz="3500" b="1" u="sng" dirty="0">
                <a:solidFill>
                  <a:srgbClr val="00B0F0"/>
                </a:solidFill>
                <a:latin typeface="Calibri" charset="0"/>
                <a:ea typeface="MS PGothic" charset="0"/>
              </a:rPr>
            </a:br>
            <a:r>
              <a:rPr lang="en-US" sz="3500" b="1" u="sng" dirty="0">
                <a:solidFill>
                  <a:srgbClr val="00B0F0"/>
                </a:solidFill>
                <a:latin typeface="Calibri" charset="0"/>
                <a:ea typeface="MS PGothic" charset="0"/>
              </a:rPr>
              <a:t>Do Perfect Parents Make Perfect Children?</a:t>
            </a:r>
          </a:p>
        </p:txBody>
      </p:sp>
      <p:sp>
        <p:nvSpPr>
          <p:cNvPr id="5" name="Content Placeholder 2"/>
          <p:cNvSpPr>
            <a:spLocks noGrp="1"/>
          </p:cNvSpPr>
          <p:nvPr>
            <p:ph sz="half" idx="1"/>
          </p:nvPr>
        </p:nvSpPr>
        <p:spPr>
          <a:xfrm>
            <a:off x="457200" y="1600200"/>
            <a:ext cx="4663440" cy="4525963"/>
          </a:xfrm>
        </p:spPr>
        <p:txBody>
          <a:bodyPr/>
          <a:lstStyle/>
          <a:p>
            <a:pPr>
              <a:buFont typeface="Wingdings" panose="05000000000000000000" pitchFamily="2" charset="2"/>
              <a:buChar char="§"/>
            </a:pPr>
            <a:r>
              <a:rPr lang="en-US" dirty="0"/>
              <a:t>Which factors show a strong correlation (</a:t>
            </a:r>
            <a:r>
              <a:rPr lang="en-US" u="sng" dirty="0"/>
              <a:t>positive</a:t>
            </a:r>
            <a:r>
              <a:rPr lang="en-US" dirty="0"/>
              <a:t> OR </a:t>
            </a:r>
            <a:r>
              <a:rPr lang="en-US" u="sng" dirty="0"/>
              <a:t>negative</a:t>
            </a:r>
            <a:r>
              <a:rPr lang="en-US" dirty="0"/>
              <a:t>!)  with test scores between kindergarten and 5th grade?  </a:t>
            </a:r>
          </a:p>
          <a:p>
            <a:pPr>
              <a:buFont typeface="Wingdings" panose="05000000000000000000" pitchFamily="2" charset="2"/>
              <a:buChar char="§"/>
            </a:pPr>
            <a:endParaRPr lang="en-US" dirty="0"/>
          </a:p>
          <a:p>
            <a:pPr>
              <a:buFont typeface="Wingdings" panose="05000000000000000000" pitchFamily="2" charset="2"/>
              <a:buChar char="§"/>
            </a:pPr>
            <a:r>
              <a:rPr lang="en-US" dirty="0"/>
              <a:t>There are eight that are strongly correlated and eight that aren’t.</a:t>
            </a:r>
          </a:p>
          <a:p>
            <a:pPr>
              <a:buFont typeface="Wingdings" charset="0"/>
              <a:buChar char="§"/>
            </a:pPr>
            <a:endParaRPr lang="en-US" dirty="0">
              <a:latin typeface="Calibri" charset="0"/>
              <a:ea typeface="MS PGothic" charset="0"/>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608761" y="1752599"/>
            <a:ext cx="3078039" cy="4525963"/>
          </a:xfrm>
          <a:prstGeom prst="rect">
            <a:avLst/>
          </a:prstGeom>
          <a:ln>
            <a:noFill/>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eaLnBrk="1" hangingPunct="1"/>
            <a:r>
              <a:rPr lang="en-US" b="1" u="sng" dirty="0">
                <a:latin typeface="Calibri" charset="0"/>
                <a:ea typeface="MS PGothic" charset="0"/>
              </a:rPr>
              <a:t>Parenting in Later Life</a:t>
            </a:r>
          </a:p>
        </p:txBody>
      </p:sp>
      <p:sp>
        <p:nvSpPr>
          <p:cNvPr id="5" name="Content Placeholder 2"/>
          <p:cNvSpPr>
            <a:spLocks noGrp="1"/>
          </p:cNvSpPr>
          <p:nvPr>
            <p:ph sz="half" idx="1"/>
          </p:nvPr>
        </p:nvSpPr>
        <p:spPr>
          <a:xfrm>
            <a:off x="457200" y="1600200"/>
            <a:ext cx="4038600" cy="4525963"/>
          </a:xfrm>
        </p:spPr>
        <p:txBody>
          <a:bodyPr/>
          <a:lstStyle/>
          <a:p>
            <a:pPr>
              <a:buFont typeface="Wingdings" charset="0"/>
              <a:buChar char="§"/>
            </a:pPr>
            <a:r>
              <a:rPr lang="en-US" dirty="0">
                <a:latin typeface="Calibri" charset="0"/>
                <a:ea typeface="MS PGothic" charset="0"/>
              </a:rPr>
              <a:t>Empty nest</a:t>
            </a:r>
          </a:p>
          <a:p>
            <a:pPr>
              <a:buFont typeface="Wingdings" charset="0"/>
              <a:buChar char="§"/>
            </a:pPr>
            <a:r>
              <a:rPr lang="en-US" dirty="0">
                <a:latin typeface="Calibri" charset="0"/>
                <a:ea typeface="MS PGothic" charset="0"/>
              </a:rPr>
              <a:t>Boomerang generation</a:t>
            </a:r>
          </a:p>
          <a:p>
            <a:pPr>
              <a:buFont typeface="Wingdings" charset="0"/>
              <a:buChar char="§"/>
            </a:pPr>
            <a:r>
              <a:rPr lang="en-US" dirty="0">
                <a:latin typeface="Calibri" charset="0"/>
                <a:ea typeface="MS PGothic" charset="0"/>
              </a:rPr>
              <a:t>Sandwich generation</a:t>
            </a:r>
          </a:p>
          <a:p>
            <a:pPr>
              <a:buFont typeface="Wingdings" charset="0"/>
              <a:buChar char="§"/>
            </a:pPr>
            <a:endParaRPr lang="en-US" dirty="0">
              <a:latin typeface="Calibri" charset="0"/>
              <a:ea typeface="MS PGothic" charset="0"/>
            </a:endParaRPr>
          </a:p>
          <a:p>
            <a:pPr marL="0" indent="0" eaLnBrk="1" hangingPunct="1">
              <a:buNone/>
            </a:pPr>
            <a:r>
              <a:rPr lang="en-US" b="1" dirty="0">
                <a:solidFill>
                  <a:srgbClr val="00B0F0"/>
                </a:solidFill>
                <a:latin typeface="Calibri" charset="0"/>
              </a:rPr>
              <a:t>Why do you think more people aged 25-34 are living with their parents than in recent years?</a:t>
            </a:r>
          </a:p>
          <a:p>
            <a:pPr eaLnBrk="1" hangingPunct="1"/>
            <a:endParaRPr lang="en-US" sz="1600" dirty="0">
              <a:latin typeface="Calibri" charset="0"/>
            </a:endParaRPr>
          </a:p>
          <a:p>
            <a:pPr>
              <a:buFont typeface="Wingdings" charset="0"/>
              <a:buChar char="§"/>
            </a:pPr>
            <a:endParaRPr lang="en-US" dirty="0">
              <a:latin typeface="Calibri" charset="0"/>
              <a:ea typeface="MS PGothic" charset="0"/>
            </a:endParaRPr>
          </a:p>
        </p:txBody>
      </p:sp>
      <p:pic>
        <p:nvPicPr>
          <p:cNvPr id="3" name="Picture 2" descr="sdt-2012-03-05-boomerang-00-02.png"/>
          <p:cNvPicPr>
            <a:picLocks noChangeAspect="1"/>
          </p:cNvPicPr>
          <p:nvPr/>
        </p:nvPicPr>
        <p:blipFill rotWithShape="1">
          <a:blip r:embed="rId3">
            <a:extLst>
              <a:ext uri="{28A0092B-C50C-407E-A947-70E740481C1C}">
                <a14:useLocalDpi xmlns:a14="http://schemas.microsoft.com/office/drawing/2010/main" val="0"/>
              </a:ext>
            </a:extLst>
          </a:blip>
          <a:srcRect t="2786" b="3461"/>
          <a:stretch/>
        </p:blipFill>
        <p:spPr>
          <a:xfrm>
            <a:off x="4976808" y="1310639"/>
            <a:ext cx="3709991" cy="5257801"/>
          </a:xfrm>
          <a:prstGeom prst="rect">
            <a:avLst/>
          </a:prstGeom>
        </p:spPr>
      </p:pic>
    </p:spTree>
    <p:extLst>
      <p:ext uri="{BB962C8B-B14F-4D97-AF65-F5344CB8AC3E}">
        <p14:creationId xmlns:p14="http://schemas.microsoft.com/office/powerpoint/2010/main" val="283358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dt-2012-03-05-boomerang-00-01.png"/>
          <p:cNvPicPr>
            <a:picLocks noChangeAspect="1"/>
          </p:cNvPicPr>
          <p:nvPr/>
        </p:nvPicPr>
        <p:blipFill rotWithShape="1">
          <a:blip r:embed="rId3">
            <a:extLst>
              <a:ext uri="{28A0092B-C50C-407E-A947-70E740481C1C}">
                <a14:useLocalDpi xmlns:a14="http://schemas.microsoft.com/office/drawing/2010/main" val="0"/>
              </a:ext>
            </a:extLst>
          </a:blip>
          <a:srcRect t="3631" b="29155"/>
          <a:stretch/>
        </p:blipFill>
        <p:spPr>
          <a:xfrm>
            <a:off x="618423" y="1386840"/>
            <a:ext cx="3006983" cy="4602480"/>
          </a:xfrm>
          <a:prstGeom prst="rect">
            <a:avLst/>
          </a:prstGeom>
        </p:spPr>
      </p:pic>
      <p:sp>
        <p:nvSpPr>
          <p:cNvPr id="9" name="Content Placeholder 2"/>
          <p:cNvSpPr>
            <a:spLocks noGrp="1"/>
          </p:cNvSpPr>
          <p:nvPr>
            <p:ph sz="half" idx="1"/>
          </p:nvPr>
        </p:nvSpPr>
        <p:spPr>
          <a:xfrm>
            <a:off x="4358640" y="2804161"/>
            <a:ext cx="4191000" cy="2026920"/>
          </a:xfrm>
        </p:spPr>
        <p:txBody>
          <a:bodyPr/>
          <a:lstStyle/>
          <a:p>
            <a:pPr marL="0" indent="0" eaLnBrk="1" hangingPunct="1">
              <a:buNone/>
            </a:pPr>
            <a:r>
              <a:rPr lang="en-US" b="1" dirty="0">
                <a:solidFill>
                  <a:srgbClr val="00B0F0"/>
                </a:solidFill>
                <a:latin typeface="Calibri" charset="0"/>
              </a:rPr>
              <a:t>What are some difficulties that might occur when adult children live with their parents? </a:t>
            </a:r>
          </a:p>
        </p:txBody>
      </p:sp>
      <p:sp>
        <p:nvSpPr>
          <p:cNvPr id="4" name="Title 1"/>
          <p:cNvSpPr>
            <a:spLocks noGrp="1"/>
          </p:cNvSpPr>
          <p:nvPr>
            <p:ph type="title"/>
          </p:nvPr>
        </p:nvSpPr>
        <p:spPr>
          <a:xfrm>
            <a:off x="457200" y="274638"/>
            <a:ext cx="8229600" cy="1143000"/>
          </a:xfrm>
        </p:spPr>
        <p:txBody>
          <a:bodyPr/>
          <a:lstStyle/>
          <a:p>
            <a:pPr eaLnBrk="1" hangingPunct="1"/>
            <a:r>
              <a:rPr lang="en-US" b="1" u="sng" dirty="0">
                <a:latin typeface="Calibri" charset="0"/>
                <a:ea typeface="MS PGothic" charset="0"/>
              </a:rPr>
              <a:t>Parenting in Later Life</a:t>
            </a:r>
          </a:p>
        </p:txBody>
      </p:sp>
    </p:spTree>
    <p:extLst>
      <p:ext uri="{BB962C8B-B14F-4D97-AF65-F5344CB8AC3E}">
        <p14:creationId xmlns:p14="http://schemas.microsoft.com/office/powerpoint/2010/main" val="14997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b="1" u="sng" dirty="0">
                <a:latin typeface="Calibri" charset="0"/>
                <a:ea typeface="MS PGothic" charset="0"/>
              </a:rPr>
              <a:t>Learning Objectives</a:t>
            </a:r>
            <a:endParaRPr lang="en-US" dirty="0">
              <a:latin typeface="Calibri" charset="0"/>
              <a:ea typeface="MS PGothic" charset="0"/>
            </a:endParaRPr>
          </a:p>
        </p:txBody>
      </p:sp>
      <p:sp>
        <p:nvSpPr>
          <p:cNvPr id="18434" name="Content Placeholder 2"/>
          <p:cNvSpPr>
            <a:spLocks noGrp="1"/>
          </p:cNvSpPr>
          <p:nvPr>
            <p:ph idx="1"/>
          </p:nvPr>
        </p:nvSpPr>
        <p:spPr/>
        <p:txBody>
          <a:bodyPr/>
          <a:lstStyle/>
          <a:p>
            <a:pPr marL="514350" lvl="0" indent="-514350">
              <a:buFont typeface="+mj-lt"/>
              <a:buAutoNum type="arabicPeriod"/>
            </a:pPr>
            <a:r>
              <a:rPr lang="en-US" sz="2600" dirty="0"/>
              <a:t>Understand the various family forms.</a:t>
            </a:r>
          </a:p>
          <a:p>
            <a:pPr marL="514350" lvl="0" indent="-514350">
              <a:buFont typeface="+mj-lt"/>
              <a:buAutoNum type="arabicPeriod"/>
            </a:pPr>
            <a:r>
              <a:rPr lang="en-US" sz="2600" dirty="0"/>
              <a:t>Describe attachment theory.</a:t>
            </a:r>
          </a:p>
          <a:p>
            <a:pPr marL="514350" lvl="0" indent="-514350">
              <a:buFont typeface="+mj-lt"/>
              <a:buAutoNum type="arabicPeriod"/>
            </a:pPr>
            <a:r>
              <a:rPr lang="en-US" sz="2600" dirty="0"/>
              <a:t>Identify different parenting styles.</a:t>
            </a:r>
          </a:p>
          <a:p>
            <a:pPr marL="514350" lvl="0" indent="-514350">
              <a:buFont typeface="+mj-lt"/>
              <a:buAutoNum type="arabicPeriod"/>
            </a:pPr>
            <a:r>
              <a:rPr lang="en-US" sz="2600" dirty="0"/>
              <a:t>Know the typical developmental trajectory of families.</a:t>
            </a:r>
          </a:p>
          <a:p>
            <a:pPr marL="514350" lvl="0" indent="-514350">
              <a:buFont typeface="+mj-lt"/>
              <a:buAutoNum type="arabicPeriod"/>
            </a:pPr>
            <a:r>
              <a:rPr lang="en-US" sz="2600" dirty="0"/>
              <a:t>Understand cultural differences in dating, marriage, and divorce.</a:t>
            </a:r>
          </a:p>
          <a:p>
            <a:pPr marL="514350" lvl="0" indent="-514350">
              <a:buFont typeface="+mj-lt"/>
              <a:buAutoNum type="arabicPeriod"/>
            </a:pPr>
            <a:r>
              <a:rPr lang="en-US" sz="2600" dirty="0"/>
              <a:t>Explain the influence of children and aging parents on families.</a:t>
            </a:r>
          </a:p>
          <a:p>
            <a:pPr marL="514350" lvl="0" indent="-514350">
              <a:buFont typeface="+mj-lt"/>
              <a:buAutoNum type="arabicPeriod"/>
            </a:pPr>
            <a:r>
              <a:rPr lang="en-US" sz="2600" dirty="0"/>
              <a:t>Know concrete tips for increasing happiness within your family.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b="1" u="sng">
                <a:latin typeface="Calibri" charset="0"/>
                <a:ea typeface="MS PGothic" charset="0"/>
              </a:rPr>
              <a:t>Overview</a:t>
            </a:r>
          </a:p>
        </p:txBody>
      </p:sp>
      <p:sp>
        <p:nvSpPr>
          <p:cNvPr id="3" name="Content Placeholder 2"/>
          <p:cNvSpPr>
            <a:spLocks noGrp="1"/>
          </p:cNvSpPr>
          <p:nvPr>
            <p:ph idx="1"/>
          </p:nvPr>
        </p:nvSpPr>
        <p:spPr>
          <a:xfrm>
            <a:off x="457200" y="1600200"/>
            <a:ext cx="8229600" cy="5013108"/>
          </a:xfrm>
        </p:spPr>
        <p:txBody>
          <a:bodyPr rtlCol="0">
            <a:normAutofit/>
          </a:bodyPr>
          <a:lstStyle/>
          <a:p>
            <a:pPr eaLnBrk="1" fontAlgn="auto" hangingPunct="1">
              <a:spcAft>
                <a:spcPts val="0"/>
              </a:spcAft>
              <a:buFont typeface="Arial"/>
              <a:buChar char="•"/>
              <a:defRPr/>
            </a:pPr>
            <a:r>
              <a:rPr lang="en-US" dirty="0">
                <a:solidFill>
                  <a:schemeClr val="bg1">
                    <a:lumMod val="75000"/>
                  </a:schemeClr>
                </a:solidFill>
                <a:ea typeface="+mn-ea"/>
                <a:cs typeface="+mn-cs"/>
              </a:rPr>
              <a:t>What is Family?</a:t>
            </a:r>
          </a:p>
          <a:p>
            <a:pPr eaLnBrk="1" fontAlgn="auto" hangingPunct="1">
              <a:spcAft>
                <a:spcPts val="0"/>
              </a:spcAft>
              <a:buFont typeface="Arial"/>
              <a:buChar char="•"/>
              <a:defRPr/>
            </a:pPr>
            <a:r>
              <a:rPr lang="en-US" dirty="0">
                <a:solidFill>
                  <a:schemeClr val="bg1">
                    <a:lumMod val="75000"/>
                  </a:schemeClr>
                </a:solidFill>
                <a:ea typeface="+mn-ea"/>
                <a:cs typeface="+mn-cs"/>
              </a:rPr>
              <a:t>How Families Develop</a:t>
            </a:r>
          </a:p>
          <a:p>
            <a:pPr eaLnBrk="1" fontAlgn="auto" hangingPunct="1">
              <a:spcAft>
                <a:spcPts val="0"/>
              </a:spcAft>
              <a:buFont typeface="Arial"/>
              <a:buChar char="•"/>
              <a:defRPr/>
            </a:pPr>
            <a:r>
              <a:rPr lang="en-US" b="1" dirty="0">
                <a:ea typeface="+mn-ea"/>
                <a:cs typeface="+mn-cs"/>
              </a:rPr>
              <a:t>Family Issues and Considerations</a:t>
            </a:r>
          </a:p>
          <a:p>
            <a:pPr lvl="1" eaLnBrk="1" fontAlgn="auto" hangingPunct="1">
              <a:spcAft>
                <a:spcPts val="0"/>
              </a:spcAft>
              <a:buFont typeface="Arial"/>
              <a:buChar char="•"/>
              <a:defRPr/>
            </a:pPr>
            <a:r>
              <a:rPr lang="en-US" b="1" dirty="0">
                <a:ea typeface="+mn-ea"/>
                <a:cs typeface="+mn-cs"/>
              </a:rPr>
              <a:t>Divorce</a:t>
            </a:r>
          </a:p>
          <a:p>
            <a:pPr lvl="1" eaLnBrk="1" fontAlgn="auto" hangingPunct="1">
              <a:spcAft>
                <a:spcPts val="0"/>
              </a:spcAft>
              <a:buFont typeface="Arial"/>
              <a:buChar char="•"/>
              <a:defRPr/>
            </a:pPr>
            <a:r>
              <a:rPr lang="en-US" b="1" dirty="0">
                <a:ea typeface="+mn-ea"/>
                <a:cs typeface="+mn-cs"/>
              </a:rPr>
              <a:t>Adoption</a:t>
            </a:r>
          </a:p>
          <a:p>
            <a:pPr eaLnBrk="1" fontAlgn="auto" hangingPunct="1">
              <a:spcAft>
                <a:spcPts val="0"/>
              </a:spcAft>
              <a:buFont typeface="Arial"/>
              <a:buChar char="•"/>
              <a:defRPr/>
            </a:pPr>
            <a:r>
              <a:rPr lang="en-US" dirty="0">
                <a:solidFill>
                  <a:schemeClr val="bg1">
                    <a:lumMod val="75000"/>
                  </a:schemeClr>
                </a:solidFill>
                <a:ea typeface="+mn-ea"/>
                <a:cs typeface="+mn-cs"/>
              </a:rPr>
              <a:t>Healthy Happy Families </a:t>
            </a:r>
          </a:p>
          <a:p>
            <a:pPr lvl="1" eaLnBrk="1" fontAlgn="auto" hangingPunct="1">
              <a:spcAft>
                <a:spcPts val="0"/>
              </a:spcAft>
              <a:buFont typeface="Arial"/>
              <a:buChar char="•"/>
              <a:defRPr/>
            </a:pPr>
            <a:endParaRPr lang="en-US" b="1" dirty="0">
              <a:ea typeface="+mn-ea"/>
              <a:cs typeface="+mn-cs"/>
            </a:endParaRPr>
          </a:p>
        </p:txBody>
      </p:sp>
    </p:spTree>
    <p:extLst>
      <p:ext uri="{BB962C8B-B14F-4D97-AF65-F5344CB8AC3E}">
        <p14:creationId xmlns:p14="http://schemas.microsoft.com/office/powerpoint/2010/main" val="1373226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eaLnBrk="1" hangingPunct="1"/>
            <a:r>
              <a:rPr lang="en-US" b="1" u="sng" dirty="0">
                <a:latin typeface="Calibri" charset="0"/>
                <a:ea typeface="MS PGothic" charset="0"/>
              </a:rPr>
              <a:t>Family Issues and Considerations</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846605" y="1417638"/>
            <a:ext cx="7840195" cy="4904683"/>
          </a:xfrm>
          <a:prstGeom prst="rect">
            <a:avLst/>
          </a:prstGeom>
        </p:spPr>
      </p:pic>
    </p:spTree>
    <p:extLst>
      <p:ext uri="{BB962C8B-B14F-4D97-AF65-F5344CB8AC3E}">
        <p14:creationId xmlns:p14="http://schemas.microsoft.com/office/powerpoint/2010/main" val="1838427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eaLnBrk="1" hangingPunct="1"/>
            <a:r>
              <a:rPr lang="en-US" b="1" u="sng" dirty="0">
                <a:latin typeface="Calibri" charset="0"/>
                <a:ea typeface="MS PGothic" charset="0"/>
              </a:rPr>
              <a:t>Family Issues &amp; Considerations</a:t>
            </a:r>
          </a:p>
        </p:txBody>
      </p:sp>
      <p:sp>
        <p:nvSpPr>
          <p:cNvPr id="4" name="Content Placeholder 5"/>
          <p:cNvSpPr>
            <a:spLocks noGrp="1"/>
          </p:cNvSpPr>
          <p:nvPr>
            <p:ph sz="half" idx="1"/>
          </p:nvPr>
        </p:nvSpPr>
        <p:spPr>
          <a:xfrm>
            <a:off x="1384389" y="5429086"/>
            <a:ext cx="5812971" cy="833497"/>
          </a:xfrm>
        </p:spPr>
        <p:txBody>
          <a:bodyPr/>
          <a:lstStyle/>
          <a:p>
            <a:pPr marL="0" indent="0">
              <a:buNone/>
              <a:defRPr/>
            </a:pPr>
            <a:r>
              <a:rPr lang="en-US" sz="3600" b="1" dirty="0">
                <a:cs typeface="+mn-cs"/>
              </a:rPr>
              <a:t>Adoption</a:t>
            </a:r>
          </a:p>
          <a:p>
            <a:pPr marL="0" indent="0">
              <a:buFont typeface="Arial" panose="020B0604020202020204" pitchFamily="34" charset="0"/>
              <a:buNone/>
              <a:defRPr/>
            </a:pPr>
            <a:endParaRPr lang="en-US" sz="3600" dirty="0">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349" y="1300222"/>
            <a:ext cx="6172200" cy="4128864"/>
          </a:xfrm>
          <a:prstGeom prst="rect">
            <a:avLst/>
          </a:prstGeom>
        </p:spPr>
      </p:pic>
    </p:spTree>
    <p:extLst>
      <p:ext uri="{BB962C8B-B14F-4D97-AF65-F5344CB8AC3E}">
        <p14:creationId xmlns:p14="http://schemas.microsoft.com/office/powerpoint/2010/main" val="4187531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b="1" u="sng">
                <a:latin typeface="Calibri" charset="0"/>
                <a:ea typeface="MS PGothic" charset="0"/>
              </a:rPr>
              <a:t>Overview</a:t>
            </a:r>
          </a:p>
        </p:txBody>
      </p:sp>
      <p:sp>
        <p:nvSpPr>
          <p:cNvPr id="3" name="Content Placeholder 2"/>
          <p:cNvSpPr>
            <a:spLocks noGrp="1"/>
          </p:cNvSpPr>
          <p:nvPr>
            <p:ph idx="1"/>
          </p:nvPr>
        </p:nvSpPr>
        <p:spPr>
          <a:xfrm>
            <a:off x="457200" y="1600200"/>
            <a:ext cx="8229600" cy="5013108"/>
          </a:xfrm>
        </p:spPr>
        <p:txBody>
          <a:bodyPr rtlCol="0">
            <a:normAutofit/>
          </a:bodyPr>
          <a:lstStyle/>
          <a:p>
            <a:pPr eaLnBrk="1" fontAlgn="auto" hangingPunct="1">
              <a:spcAft>
                <a:spcPts val="0"/>
              </a:spcAft>
              <a:buFont typeface="Arial"/>
              <a:buChar char="•"/>
              <a:defRPr/>
            </a:pPr>
            <a:r>
              <a:rPr lang="en-US" dirty="0">
                <a:solidFill>
                  <a:schemeClr val="bg1">
                    <a:lumMod val="75000"/>
                  </a:schemeClr>
                </a:solidFill>
                <a:ea typeface="+mn-ea"/>
                <a:cs typeface="+mn-cs"/>
              </a:rPr>
              <a:t>What is Family?</a:t>
            </a:r>
          </a:p>
          <a:p>
            <a:pPr eaLnBrk="1" fontAlgn="auto" hangingPunct="1">
              <a:spcAft>
                <a:spcPts val="0"/>
              </a:spcAft>
              <a:buFont typeface="Arial"/>
              <a:buChar char="•"/>
              <a:defRPr/>
            </a:pPr>
            <a:r>
              <a:rPr lang="en-US" dirty="0">
                <a:solidFill>
                  <a:schemeClr val="bg1">
                    <a:lumMod val="75000"/>
                  </a:schemeClr>
                </a:solidFill>
                <a:ea typeface="+mn-ea"/>
                <a:cs typeface="+mn-cs"/>
              </a:rPr>
              <a:t>How Families Develop</a:t>
            </a:r>
          </a:p>
          <a:p>
            <a:pPr eaLnBrk="1" fontAlgn="auto" hangingPunct="1">
              <a:spcAft>
                <a:spcPts val="0"/>
              </a:spcAft>
              <a:buFont typeface="Arial"/>
              <a:buChar char="•"/>
              <a:defRPr/>
            </a:pPr>
            <a:r>
              <a:rPr lang="en-US" dirty="0">
                <a:solidFill>
                  <a:schemeClr val="bg1">
                    <a:lumMod val="75000"/>
                  </a:schemeClr>
                </a:solidFill>
                <a:ea typeface="+mn-ea"/>
                <a:cs typeface="+mn-cs"/>
              </a:rPr>
              <a:t>Family Issues and Considerations</a:t>
            </a:r>
          </a:p>
          <a:p>
            <a:pPr eaLnBrk="1" fontAlgn="auto" hangingPunct="1">
              <a:spcAft>
                <a:spcPts val="0"/>
              </a:spcAft>
              <a:buFont typeface="Arial"/>
              <a:buChar char="•"/>
              <a:defRPr/>
            </a:pPr>
            <a:r>
              <a:rPr lang="en-US" b="1" dirty="0">
                <a:ea typeface="+mn-ea"/>
                <a:cs typeface="+mn-cs"/>
              </a:rPr>
              <a:t>Healthy Happy Families </a:t>
            </a:r>
          </a:p>
          <a:p>
            <a:pPr lvl="1" eaLnBrk="1" fontAlgn="auto" hangingPunct="1">
              <a:spcAft>
                <a:spcPts val="0"/>
              </a:spcAft>
              <a:buFont typeface="Arial"/>
              <a:buChar char="•"/>
              <a:defRPr/>
            </a:pPr>
            <a:endParaRPr lang="en-US" b="1" dirty="0">
              <a:ea typeface="+mn-ea"/>
              <a:cs typeface="+mn-cs"/>
            </a:endParaRPr>
          </a:p>
        </p:txBody>
      </p:sp>
    </p:spTree>
    <p:extLst>
      <p:ext uri="{BB962C8B-B14F-4D97-AF65-F5344CB8AC3E}">
        <p14:creationId xmlns:p14="http://schemas.microsoft.com/office/powerpoint/2010/main" val="1473442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eaLnBrk="1" hangingPunct="1"/>
            <a:r>
              <a:rPr lang="en-US" b="1" u="sng" dirty="0">
                <a:latin typeface="Calibri" charset="0"/>
                <a:ea typeface="MS PGothic" charset="0"/>
              </a:rPr>
              <a:t>Happy Healthy Families</a:t>
            </a:r>
          </a:p>
        </p:txBody>
      </p:sp>
      <p:sp>
        <p:nvSpPr>
          <p:cNvPr id="6" name="Content Placeholder 5"/>
          <p:cNvSpPr>
            <a:spLocks noGrp="1"/>
          </p:cNvSpPr>
          <p:nvPr>
            <p:ph sz="half" idx="1"/>
          </p:nvPr>
        </p:nvSpPr>
        <p:spPr/>
        <p:txBody>
          <a:bodyPr/>
          <a:lstStyle/>
          <a:p>
            <a:pPr>
              <a:buFont typeface="Wingdings" panose="05000000000000000000" pitchFamily="2" charset="2"/>
              <a:buChar char="§"/>
            </a:pPr>
            <a:r>
              <a:rPr lang="en-US" sz="3200" dirty="0"/>
              <a:t>Teach morality</a:t>
            </a:r>
          </a:p>
          <a:p>
            <a:pPr>
              <a:buFont typeface="Wingdings" panose="05000000000000000000" pitchFamily="2" charset="2"/>
              <a:buChar char="§"/>
            </a:pPr>
            <a:r>
              <a:rPr lang="en-US" sz="3200" dirty="0"/>
              <a:t>Savor the good</a:t>
            </a:r>
          </a:p>
          <a:p>
            <a:pPr>
              <a:buFont typeface="Wingdings" panose="05000000000000000000" pitchFamily="2" charset="2"/>
              <a:buChar char="§"/>
            </a:pPr>
            <a:r>
              <a:rPr lang="en-US" sz="3200" dirty="0"/>
              <a:t>Use the extended family network</a:t>
            </a:r>
          </a:p>
          <a:p>
            <a:pPr>
              <a:buFont typeface="Wingdings" panose="05000000000000000000" pitchFamily="2" charset="2"/>
              <a:buChar char="§"/>
            </a:pPr>
            <a:r>
              <a:rPr lang="en-US" sz="3200" dirty="0"/>
              <a:t>Create family identity</a:t>
            </a:r>
          </a:p>
          <a:p>
            <a:pPr>
              <a:buFont typeface="Wingdings" panose="05000000000000000000" pitchFamily="2" charset="2"/>
              <a:buChar char="§"/>
            </a:pPr>
            <a:r>
              <a:rPr lang="en-US" sz="3200" dirty="0"/>
              <a:t>Forgive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598" r="8188"/>
          <a:stretch/>
        </p:blipFill>
        <p:spPr>
          <a:xfrm>
            <a:off x="4495800" y="1767840"/>
            <a:ext cx="4130040" cy="3722370"/>
          </a:xfrm>
          <a:prstGeom prst="rect">
            <a:avLst/>
          </a:prstGeom>
        </p:spPr>
      </p:pic>
    </p:spTree>
    <p:extLst>
      <p:ext uri="{BB962C8B-B14F-4D97-AF65-F5344CB8AC3E}">
        <p14:creationId xmlns:p14="http://schemas.microsoft.com/office/powerpoint/2010/main" val="3920931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00B0F0"/>
                </a:solidFill>
              </a:rPr>
              <a:t>CAT: One-Minute Paper</a:t>
            </a:r>
          </a:p>
        </p:txBody>
      </p:sp>
      <p:sp>
        <p:nvSpPr>
          <p:cNvPr id="4" name="Content Placeholder 7"/>
          <p:cNvSpPr>
            <a:spLocks noGrp="1"/>
          </p:cNvSpPr>
          <p:nvPr>
            <p:ph idx="1"/>
          </p:nvPr>
        </p:nvSpPr>
        <p:spPr>
          <a:xfrm>
            <a:off x="457200" y="1600200"/>
            <a:ext cx="8229600" cy="4525963"/>
          </a:xfrm>
        </p:spPr>
        <p:txBody>
          <a:bodyPr>
            <a:normAutofit/>
          </a:bodyPr>
          <a:lstStyle/>
          <a:p>
            <a:endParaRPr lang="en-US" sz="3200" b="1" dirty="0">
              <a:solidFill>
                <a:srgbClr val="00B0F0"/>
              </a:solidFill>
            </a:endParaRPr>
          </a:p>
          <a:p>
            <a:pPr>
              <a:buFont typeface="Wingdings" panose="05000000000000000000" pitchFamily="2" charset="2"/>
              <a:buChar char="§"/>
            </a:pPr>
            <a:r>
              <a:rPr lang="en-US" sz="3200" b="1" dirty="0"/>
              <a:t>What was the most important thing you learned during this class? </a:t>
            </a:r>
            <a:endParaRPr lang="en-US" sz="3200" dirty="0">
              <a:latin typeface="Calibri" charset="0"/>
              <a:ea typeface="MS PGothic" charset="0"/>
            </a:endParaRPr>
          </a:p>
          <a:p>
            <a:pPr>
              <a:buFont typeface="Wingdings" panose="05000000000000000000" pitchFamily="2" charset="2"/>
              <a:buChar char="§"/>
            </a:pPr>
            <a:endParaRPr lang="en-US" sz="3200" dirty="0">
              <a:latin typeface="Calibri" charset="0"/>
              <a:ea typeface="MS PGothic" charset="0"/>
            </a:endParaRPr>
          </a:p>
          <a:p>
            <a:pPr>
              <a:buFont typeface="Wingdings" panose="05000000000000000000" pitchFamily="2" charset="2"/>
              <a:buChar char="§"/>
            </a:pPr>
            <a:r>
              <a:rPr lang="en-US" sz="3200" b="1" dirty="0"/>
              <a:t>What important question remains unanswered? </a:t>
            </a:r>
            <a:endParaRPr lang="en-US" sz="3200" dirty="0">
              <a:latin typeface="Calibri" charset="0"/>
              <a:ea typeface="MS PGothic" charset="0"/>
            </a:endParaRP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902" y="0"/>
            <a:ext cx="15732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4329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z="2100" b="1" u="sng"/>
              <a:t>Photo Attribution</a:t>
            </a:r>
          </a:p>
        </p:txBody>
      </p:sp>
      <p:graphicFrame>
        <p:nvGraphicFramePr>
          <p:cNvPr id="4" name="Content Placeholder 2"/>
          <p:cNvGraphicFramePr>
            <a:graphicFrameLocks noGrp="1"/>
          </p:cNvGraphicFramePr>
          <p:nvPr>
            <p:ph idx="1"/>
          </p:nvPr>
        </p:nvGraphicFramePr>
        <p:xfrm>
          <a:off x="1485900" y="1809750"/>
          <a:ext cx="6172200" cy="3486267"/>
        </p:xfrm>
        <a:graphic>
          <a:graphicData uri="http://schemas.openxmlformats.org/drawingml/2006/table">
            <a:tbl>
              <a:tblPr/>
              <a:tblGrid>
                <a:gridCol w="508912">
                  <a:extLst>
                    <a:ext uri="{9D8B030D-6E8A-4147-A177-3AD203B41FA5}">
                      <a16:colId xmlns:a16="http://schemas.microsoft.com/office/drawing/2014/main" val="20000"/>
                    </a:ext>
                  </a:extLst>
                </a:gridCol>
                <a:gridCol w="5663288">
                  <a:extLst>
                    <a:ext uri="{9D8B030D-6E8A-4147-A177-3AD203B41FA5}">
                      <a16:colId xmlns:a16="http://schemas.microsoft.com/office/drawing/2014/main" val="20001"/>
                    </a:ext>
                  </a:extLst>
                </a:gridCol>
              </a:tblGrid>
              <a:tr h="326015">
                <a:tc>
                  <a:txBody>
                    <a:bodyPr/>
                    <a:lstStyle/>
                    <a:p>
                      <a:pPr algn="l" fontAlgn="b"/>
                      <a:r>
                        <a:rPr lang="en-US" sz="900" b="0" i="0" u="none" strike="noStrike" dirty="0">
                          <a:solidFill>
                            <a:schemeClr val="tx1"/>
                          </a:solidFill>
                          <a:effectLst/>
                          <a:latin typeface="Calibri"/>
                        </a:rPr>
                        <a:t>Slide 1</a:t>
                      </a:r>
                    </a:p>
                  </a:txBody>
                  <a:tcPr marL="3493" marR="3493" marT="3492" marB="0" anchor="b">
                    <a:lnL>
                      <a:noFill/>
                    </a:lnL>
                    <a:lnR>
                      <a:noFill/>
                    </a:lnR>
                    <a:lnT>
                      <a:noFill/>
                    </a:lnT>
                    <a:lnB>
                      <a:noFill/>
                    </a:lnB>
                  </a:tcPr>
                </a:tc>
                <a:tc>
                  <a:txBody>
                    <a:bodyPr/>
                    <a:lstStyle/>
                    <a:p>
                      <a:pPr algn="l" fontAlgn="b"/>
                      <a:r>
                        <a:rPr lang="en-US" sz="900" b="0" i="0" u="none" strike="noStrike" baseline="0" dirty="0">
                          <a:solidFill>
                            <a:schemeClr val="tx1"/>
                          </a:solidFill>
                          <a:effectLst/>
                          <a:latin typeface="+mn-lt"/>
                        </a:rPr>
                        <a:t>Photo Credit: Family Laurel Harvey </a:t>
                      </a:r>
                      <a:r>
                        <a:rPr lang="en-US" sz="900" b="0" i="0" u="none" strike="noStrike" baseline="0" dirty="0">
                          <a:solidFill>
                            <a:srgbClr val="00B050"/>
                          </a:solidFill>
                          <a:effectLst/>
                          <a:latin typeface="+mn-lt"/>
                        </a:rPr>
                        <a:t>https://www.flickr.com/photos/80253127@N03/7529909200 https://creativecommons.org/licenses/by/2.0/</a:t>
                      </a:r>
                    </a:p>
                  </a:txBody>
                  <a:tcPr marL="3493" marR="3493" marT="3492" marB="0" anchor="b">
                    <a:lnL>
                      <a:noFill/>
                    </a:lnL>
                    <a:lnR>
                      <a:noFill/>
                    </a:lnR>
                    <a:lnT>
                      <a:noFill/>
                    </a:lnT>
                    <a:lnB>
                      <a:noFill/>
                    </a:lnB>
                  </a:tcPr>
                </a:tc>
                <a:extLst>
                  <a:ext uri="{0D108BD9-81ED-4DB2-BD59-A6C34878D82A}">
                    <a16:rowId xmlns:a16="http://schemas.microsoft.com/office/drawing/2014/main" val="10000"/>
                  </a:ext>
                </a:extLst>
              </a:tr>
              <a:tr h="326015">
                <a:tc>
                  <a:txBody>
                    <a:bodyPr/>
                    <a:lstStyle/>
                    <a:p>
                      <a:pPr algn="l" fontAlgn="b"/>
                      <a:r>
                        <a:rPr lang="en-US" sz="900" b="0" i="0" u="none" strike="noStrike" dirty="0">
                          <a:solidFill>
                            <a:schemeClr val="tx1"/>
                          </a:solidFill>
                          <a:effectLst/>
                          <a:latin typeface="Calibri"/>
                        </a:rPr>
                        <a:t>Slide 3</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a:t>
                      </a:r>
                      <a:r>
                        <a:rPr lang="en-US" sz="900" b="0" i="0" u="none" strike="noStrike" baseline="0" dirty="0">
                          <a:solidFill>
                            <a:schemeClr val="tx1"/>
                          </a:solidFill>
                          <a:effectLst/>
                          <a:latin typeface="+mn-lt"/>
                        </a:rPr>
                        <a:t> Credit: Harry Potter Molly Thomas </a:t>
                      </a:r>
                      <a:r>
                        <a:rPr lang="en-US" sz="900" b="0" i="0" u="none" strike="noStrike" baseline="0" dirty="0">
                          <a:solidFill>
                            <a:srgbClr val="00B050"/>
                          </a:solidFill>
                          <a:effectLst/>
                          <a:latin typeface="+mn-lt"/>
                        </a:rPr>
                        <a:t>http://mollythomas.deviantart.com/art/Harry-Potter-597230803 https://creativecommons.org/licenses/by-nc-nd/3.0/us/</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1"/>
                  </a:ext>
                </a:extLst>
              </a:tr>
              <a:tr h="552132">
                <a:tc>
                  <a:txBody>
                    <a:bodyPr/>
                    <a:lstStyle/>
                    <a:p>
                      <a:pPr algn="l" fontAlgn="b"/>
                      <a:r>
                        <a:rPr lang="en-US" sz="900" b="0" i="0" u="none" strike="noStrike" dirty="0">
                          <a:solidFill>
                            <a:schemeClr val="tx1"/>
                          </a:solidFill>
                          <a:effectLst/>
                          <a:latin typeface="Calibri"/>
                        </a:rPr>
                        <a:t>Slide 5</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Photo Credit: 10070052 </a:t>
                      </a:r>
                      <a:r>
                        <a:rPr lang="en-US" sz="900" b="0" i="0" u="none" strike="noStrike" dirty="0" err="1">
                          <a:solidFill>
                            <a:schemeClr val="tx1"/>
                          </a:solidFill>
                          <a:effectLst/>
                          <a:latin typeface="+mn-lt"/>
                        </a:rPr>
                        <a:t>moodboard</a:t>
                      </a:r>
                      <a:r>
                        <a:rPr lang="en-US" sz="900" b="0" i="0" u="none" strike="noStrike" dirty="0">
                          <a:solidFill>
                            <a:schemeClr val="tx1"/>
                          </a:solidFill>
                          <a:effectLst/>
                          <a:latin typeface="+mn-lt"/>
                        </a:rPr>
                        <a:t> </a:t>
                      </a:r>
                      <a:r>
                        <a:rPr lang="en-US" sz="900" b="0" i="0" u="none" strike="noStrike" dirty="0">
                          <a:solidFill>
                            <a:srgbClr val="00B050"/>
                          </a:solidFill>
                          <a:effectLst/>
                          <a:latin typeface="+mn-lt"/>
                        </a:rPr>
                        <a:t>https://www.flickr.com/photos/67835627@N05/7301109548/ https://creativecommons.org/licenses/by/2.0/ </a:t>
                      </a:r>
                    </a:p>
                    <a:p>
                      <a:pPr algn="l" fontAlgn="b"/>
                      <a:r>
                        <a:rPr lang="en-US" sz="900" b="0" i="0" u="none" strike="noStrike" dirty="0">
                          <a:solidFill>
                            <a:schemeClr val="tx1"/>
                          </a:solidFill>
                          <a:effectLst/>
                          <a:latin typeface="+mn-lt"/>
                        </a:rPr>
                        <a:t>Photo Credit: The couple in the middle - the parents of this blended family - got married today! Doc List </a:t>
                      </a:r>
                      <a:r>
                        <a:rPr lang="en-US" sz="900" b="0" i="0" u="none" strike="noStrike" dirty="0">
                          <a:solidFill>
                            <a:srgbClr val="00B050"/>
                          </a:solidFill>
                          <a:effectLst/>
                          <a:latin typeface="+mn-lt"/>
                        </a:rPr>
                        <a:t>https://www.flickr.com/photos/digidragon/16173392089 https://creativecommons.org/licenses/by-nc-sa/2.0/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2"/>
                  </a:ext>
                </a:extLst>
              </a:tr>
              <a:tr h="326015">
                <a:tc>
                  <a:txBody>
                    <a:bodyPr/>
                    <a:lstStyle/>
                    <a:p>
                      <a:pPr algn="l" fontAlgn="b"/>
                      <a:r>
                        <a:rPr lang="en-US" sz="900" b="0" i="0" u="none" strike="noStrike" dirty="0">
                          <a:solidFill>
                            <a:schemeClr val="tx1"/>
                          </a:solidFill>
                          <a:effectLst/>
                          <a:latin typeface="Calibri"/>
                        </a:rPr>
                        <a:t>Slide 6</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a:t>
                      </a:r>
                      <a:r>
                        <a:rPr lang="en-US" sz="900" b="0" i="0" u="none" strike="noStrike" baseline="0" dirty="0">
                          <a:solidFill>
                            <a:schemeClr val="tx1"/>
                          </a:solidFill>
                          <a:effectLst/>
                          <a:latin typeface="+mn-lt"/>
                        </a:rPr>
                        <a:t> Credit: family Kristy Davies </a:t>
                      </a:r>
                      <a:r>
                        <a:rPr lang="en-US" sz="900" b="0" i="0" u="none" strike="noStrike" baseline="0" dirty="0">
                          <a:solidFill>
                            <a:srgbClr val="00B050"/>
                          </a:solidFill>
                          <a:effectLst/>
                          <a:latin typeface="+mn-lt"/>
                        </a:rPr>
                        <a:t>https://www.flickr.com/photos/kristykristydavies/4641173546 https://creativecommons.org/licenses/by-nc/2.0/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3"/>
                  </a:ext>
                </a:extLst>
              </a:tr>
              <a:tr h="326015">
                <a:tc>
                  <a:txBody>
                    <a:bodyPr/>
                    <a:lstStyle/>
                    <a:p>
                      <a:pPr algn="l" fontAlgn="b"/>
                      <a:r>
                        <a:rPr lang="en-US" sz="900" b="0" i="0" u="none" strike="noStrike" dirty="0">
                          <a:solidFill>
                            <a:schemeClr val="tx1"/>
                          </a:solidFill>
                          <a:effectLst/>
                          <a:latin typeface="Calibri"/>
                        </a:rPr>
                        <a:t>Slide 7</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Passover traditional </a:t>
                      </a:r>
                      <a:r>
                        <a:rPr lang="en-US" sz="900" b="0" i="0" u="none" strike="noStrike" dirty="0" err="1">
                          <a:solidFill>
                            <a:schemeClr val="tx1"/>
                          </a:solidFill>
                          <a:effectLst/>
                          <a:latin typeface="+mn-lt"/>
                        </a:rPr>
                        <a:t>Seder_Jorge</a:t>
                      </a:r>
                      <a:r>
                        <a:rPr lang="en-US" sz="900" b="0" i="0" u="none" strike="noStrike" dirty="0">
                          <a:solidFill>
                            <a:schemeClr val="tx1"/>
                          </a:solidFill>
                          <a:effectLst/>
                          <a:latin typeface="+mn-lt"/>
                        </a:rPr>
                        <a:t> </a:t>
                      </a:r>
                      <a:r>
                        <a:rPr lang="en-US" sz="900" b="0" i="0" u="none" strike="noStrike" dirty="0" err="1">
                          <a:solidFill>
                            <a:schemeClr val="tx1"/>
                          </a:solidFill>
                          <a:effectLst/>
                          <a:latin typeface="+mn-lt"/>
                        </a:rPr>
                        <a:t>Novominsky</a:t>
                      </a:r>
                      <a:r>
                        <a:rPr lang="en-US" sz="900" b="0" i="0" u="none" strike="noStrike" dirty="0">
                          <a:solidFill>
                            <a:schemeClr val="tx1"/>
                          </a:solidFill>
                          <a:effectLst/>
                          <a:latin typeface="+mn-lt"/>
                        </a:rPr>
                        <a:t> JEN_ 9630 Israel_photo_gallery </a:t>
                      </a:r>
                      <a:r>
                        <a:rPr lang="en-US" sz="900" b="0" i="0" u="none" strike="noStrike" dirty="0">
                          <a:solidFill>
                            <a:srgbClr val="00B050"/>
                          </a:solidFill>
                          <a:effectLst/>
                          <a:latin typeface="+mn-lt"/>
                        </a:rPr>
                        <a:t>https://www.flickr.com/photos/99743724@N08/15366025786 https://creativecommons.org/licenses/by-nd/2.0/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4"/>
                  </a:ext>
                </a:extLst>
              </a:tr>
              <a:tr h="326015">
                <a:tc>
                  <a:txBody>
                    <a:bodyPr/>
                    <a:lstStyle/>
                    <a:p>
                      <a:pPr algn="l" fontAlgn="b"/>
                      <a:r>
                        <a:rPr lang="en-US" sz="900" b="0" i="0" u="none" strike="noStrike" dirty="0">
                          <a:solidFill>
                            <a:schemeClr val="tx1"/>
                          </a:solidFill>
                          <a:effectLst/>
                          <a:latin typeface="Calibri"/>
                        </a:rPr>
                        <a:t>Slide 8</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Family </a:t>
                      </a:r>
                      <a:r>
                        <a:rPr lang="en-US" sz="900" b="0" i="0" u="none" strike="noStrike" dirty="0" err="1">
                          <a:solidFill>
                            <a:schemeClr val="tx1"/>
                          </a:solidFill>
                          <a:effectLst/>
                          <a:latin typeface="+mn-lt"/>
                        </a:rPr>
                        <a:t>Randen</a:t>
                      </a:r>
                      <a:r>
                        <a:rPr lang="en-US" sz="900" b="0" i="0" u="none" strike="noStrike" dirty="0">
                          <a:solidFill>
                            <a:schemeClr val="tx1"/>
                          </a:solidFill>
                          <a:effectLst/>
                          <a:latin typeface="+mn-lt"/>
                        </a:rPr>
                        <a:t> Pederson </a:t>
                      </a:r>
                      <a:r>
                        <a:rPr lang="en-US" sz="900" b="0" i="0" u="none" strike="noStrike" dirty="0">
                          <a:solidFill>
                            <a:srgbClr val="00B050"/>
                          </a:solidFill>
                          <a:effectLst/>
                          <a:latin typeface="+mn-lt"/>
                        </a:rPr>
                        <a:t>https://www.flickr.com/photos/chefranden/4034752817 https://creativecommons.org/licenses/by/2.0/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5"/>
                  </a:ext>
                </a:extLst>
              </a:tr>
              <a:tr h="326015">
                <a:tc>
                  <a:txBody>
                    <a:bodyPr/>
                    <a:lstStyle/>
                    <a:p>
                      <a:pPr algn="l" fontAlgn="b"/>
                      <a:r>
                        <a:rPr lang="en-US" sz="900" b="0" i="0" u="none" strike="noStrike" dirty="0">
                          <a:solidFill>
                            <a:schemeClr val="tx1"/>
                          </a:solidFill>
                          <a:effectLst/>
                          <a:latin typeface="Calibri"/>
                        </a:rPr>
                        <a:t>Slide 9</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IMG_4484 Muriel HEARD-COLLIER </a:t>
                      </a:r>
                      <a:r>
                        <a:rPr lang="en-US" sz="900" b="0" i="0" u="none" strike="noStrike" dirty="0">
                          <a:solidFill>
                            <a:srgbClr val="00B050"/>
                          </a:solidFill>
                          <a:effectLst/>
                          <a:latin typeface="+mn-lt"/>
                        </a:rPr>
                        <a:t>https://www.flickr.com/photos/22540386@N03/4388337187/ https://creativecommons.org/licenses/by-nc-nd/2.0/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6"/>
                  </a:ext>
                </a:extLst>
              </a:tr>
              <a:tr h="326015">
                <a:tc>
                  <a:txBody>
                    <a:bodyPr/>
                    <a:lstStyle/>
                    <a:p>
                      <a:pPr algn="l" fontAlgn="b"/>
                      <a:r>
                        <a:rPr lang="en-US" sz="900" b="0" i="0" u="none" strike="noStrike" dirty="0">
                          <a:solidFill>
                            <a:schemeClr val="tx1"/>
                          </a:solidFill>
                          <a:effectLst/>
                          <a:latin typeface="Calibri"/>
                        </a:rPr>
                        <a:t>Slide 11</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a:t>
                      </a:r>
                      <a:r>
                        <a:rPr lang="en-US" sz="900" b="0" i="0" u="none" strike="noStrike" baseline="0" dirty="0">
                          <a:solidFill>
                            <a:schemeClr val="tx1"/>
                          </a:solidFill>
                          <a:effectLst/>
                          <a:latin typeface="Calibri"/>
                        </a:rPr>
                        <a:t> Credit: </a:t>
                      </a:r>
                      <a:r>
                        <a:rPr lang="en-US" sz="900" b="0" i="0" u="none" strike="noStrike" dirty="0">
                          <a:solidFill>
                            <a:schemeClr val="tx1"/>
                          </a:solidFill>
                          <a:effectLst/>
                          <a:latin typeface="+mn-lt"/>
                        </a:rPr>
                        <a:t>Secure Maessive </a:t>
                      </a:r>
                      <a:r>
                        <a:rPr lang="en-US" sz="900" b="0" i="0" u="none" strike="noStrike" dirty="0">
                          <a:solidFill>
                            <a:srgbClr val="00B050"/>
                          </a:solidFill>
                          <a:effectLst/>
                          <a:latin typeface="+mn-lt"/>
                        </a:rPr>
                        <a:t>https://www.flickr.com/photos/maessive/2118750914 https://creativecommons.org/licenses/by-nd/2.0/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7"/>
                  </a:ext>
                </a:extLst>
              </a:tr>
              <a:tr h="326015">
                <a:tc>
                  <a:txBody>
                    <a:bodyPr/>
                    <a:lstStyle/>
                    <a:p>
                      <a:pPr algn="l" fontAlgn="b"/>
                      <a:r>
                        <a:rPr lang="en-US" sz="900" b="0" i="0" u="none" strike="noStrike" dirty="0">
                          <a:solidFill>
                            <a:schemeClr val="tx1"/>
                          </a:solidFill>
                          <a:effectLst/>
                          <a:latin typeface="Calibri"/>
                        </a:rPr>
                        <a:t>Slides</a:t>
                      </a:r>
                      <a:r>
                        <a:rPr lang="en-US" sz="900" b="0" i="0" u="none" strike="noStrike" baseline="0" dirty="0">
                          <a:solidFill>
                            <a:schemeClr val="tx1"/>
                          </a:solidFill>
                          <a:effectLst/>
                          <a:latin typeface="Calibri"/>
                        </a:rPr>
                        <a:t> 12 &amp; 25 </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mn-lt"/>
                        </a:rPr>
                        <a:t>Photo Credit: Illustrated silhouette of a black cat nehtaeh79 </a:t>
                      </a:r>
                      <a:r>
                        <a:rPr lang="en-US" sz="900" b="0" i="0" u="none" strike="noStrike" dirty="0">
                          <a:solidFill>
                            <a:srgbClr val="00B050"/>
                          </a:solidFill>
                          <a:effectLst/>
                          <a:latin typeface="+mn-lt"/>
                        </a:rPr>
                        <a:t>http://www.freestockphotos.biz/stockphoto/16624 http://creativecommons.org/publicdomain/zero/1.0/</a:t>
                      </a:r>
                    </a:p>
                  </a:txBody>
                  <a:tcPr marL="3493" marR="3493" marT="3492" marB="0" anchor="b">
                    <a:lnL>
                      <a:noFill/>
                    </a:lnL>
                    <a:lnR>
                      <a:noFill/>
                    </a:lnR>
                    <a:lnT>
                      <a:noFill/>
                    </a:lnT>
                    <a:lnB>
                      <a:noFill/>
                    </a:lnB>
                  </a:tcPr>
                </a:tc>
                <a:extLst>
                  <a:ext uri="{0D108BD9-81ED-4DB2-BD59-A6C34878D82A}">
                    <a16:rowId xmlns:a16="http://schemas.microsoft.com/office/drawing/2014/main" val="10008"/>
                  </a:ext>
                </a:extLst>
              </a:tr>
              <a:tr h="326015">
                <a:tc>
                  <a:txBody>
                    <a:bodyPr/>
                    <a:lstStyle/>
                    <a:p>
                      <a:pPr algn="l" fontAlgn="b"/>
                      <a:r>
                        <a:rPr lang="en-US" sz="900" b="0" i="0" u="none" strike="noStrike" dirty="0">
                          <a:solidFill>
                            <a:schemeClr val="tx1"/>
                          </a:solidFill>
                          <a:effectLst/>
                          <a:latin typeface="Calibri"/>
                        </a:rPr>
                        <a:t>Slide 14</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2010-08-29cb United [</a:t>
                      </a:r>
                      <a:r>
                        <a:rPr lang="en-US" sz="900" b="0" i="0" u="none" strike="noStrike" dirty="0" err="1">
                          <a:solidFill>
                            <a:schemeClr val="tx1"/>
                          </a:solidFill>
                          <a:effectLst/>
                          <a:latin typeface="+mn-lt"/>
                        </a:rPr>
                        <a:t>Ananabanana</a:t>
                      </a:r>
                      <a:r>
                        <a:rPr lang="en-US" sz="900" b="0" i="0" u="none" strike="noStrike" dirty="0">
                          <a:solidFill>
                            <a:schemeClr val="tx1"/>
                          </a:solidFill>
                          <a:effectLst/>
                          <a:latin typeface="+mn-lt"/>
                        </a:rPr>
                        <a:t>] </a:t>
                      </a:r>
                      <a:r>
                        <a:rPr lang="en-US" sz="900" b="0" i="0" u="none" strike="noStrike" dirty="0">
                          <a:solidFill>
                            <a:srgbClr val="00B050"/>
                          </a:solidFill>
                          <a:effectLst/>
                          <a:latin typeface="+mn-lt"/>
                        </a:rPr>
                        <a:t>https://www.flickr.com/photos/45358973@N04/12362781564/ https://creativecommons.org/licenses/by-nc-sa/2.0/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399250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sz="2100" b="1" u="sng"/>
              <a:t>Photo Attribution</a:t>
            </a:r>
          </a:p>
        </p:txBody>
      </p:sp>
      <p:graphicFrame>
        <p:nvGraphicFramePr>
          <p:cNvPr id="4" name="Content Placeholder 2"/>
          <p:cNvGraphicFramePr>
            <a:graphicFrameLocks noGrp="1"/>
          </p:cNvGraphicFramePr>
          <p:nvPr>
            <p:ph idx="1"/>
          </p:nvPr>
        </p:nvGraphicFramePr>
        <p:xfrm>
          <a:off x="1485900" y="1809750"/>
          <a:ext cx="6172200" cy="2608120"/>
        </p:xfrm>
        <a:graphic>
          <a:graphicData uri="http://schemas.openxmlformats.org/drawingml/2006/table">
            <a:tbl>
              <a:tblPr/>
              <a:tblGrid>
                <a:gridCol w="508912">
                  <a:extLst>
                    <a:ext uri="{9D8B030D-6E8A-4147-A177-3AD203B41FA5}">
                      <a16:colId xmlns:a16="http://schemas.microsoft.com/office/drawing/2014/main" val="20000"/>
                    </a:ext>
                  </a:extLst>
                </a:gridCol>
                <a:gridCol w="5663288">
                  <a:extLst>
                    <a:ext uri="{9D8B030D-6E8A-4147-A177-3AD203B41FA5}">
                      <a16:colId xmlns:a16="http://schemas.microsoft.com/office/drawing/2014/main" val="20001"/>
                    </a:ext>
                  </a:extLst>
                </a:gridCol>
              </a:tblGrid>
              <a:tr h="326015">
                <a:tc>
                  <a:txBody>
                    <a:bodyPr/>
                    <a:lstStyle/>
                    <a:p>
                      <a:pPr algn="l" fontAlgn="b"/>
                      <a:r>
                        <a:rPr lang="en-US" sz="900" b="0" i="0" u="none" strike="noStrike" dirty="0">
                          <a:solidFill>
                            <a:schemeClr val="tx1"/>
                          </a:solidFill>
                          <a:effectLst/>
                          <a:latin typeface="Calibri"/>
                        </a:rPr>
                        <a:t>Slide 15</a:t>
                      </a:r>
                    </a:p>
                  </a:txBody>
                  <a:tcPr marL="3493" marR="3493" marT="3492" marB="0" anchor="b">
                    <a:lnL>
                      <a:noFill/>
                    </a:lnL>
                    <a:lnR>
                      <a:noFill/>
                    </a:lnR>
                    <a:lnT>
                      <a:noFill/>
                    </a:lnT>
                    <a:lnB>
                      <a:noFill/>
                    </a:lnB>
                  </a:tcPr>
                </a:tc>
                <a:tc>
                  <a:txBody>
                    <a:bodyPr/>
                    <a:lstStyle/>
                    <a:p>
                      <a:pPr algn="l" fontAlgn="b"/>
                      <a:r>
                        <a:rPr lang="en-US" sz="900" b="0" i="0" u="none" strike="noStrike" baseline="0" dirty="0">
                          <a:solidFill>
                            <a:schemeClr val="tx1"/>
                          </a:solidFill>
                          <a:effectLst/>
                          <a:latin typeface="+mn-lt"/>
                        </a:rPr>
                        <a:t>Image Credit: Four Parenting Styles </a:t>
                      </a:r>
                      <a:r>
                        <a:rPr lang="en-US" sz="900" b="0" i="0" u="none" strike="noStrike" baseline="0" dirty="0" err="1">
                          <a:solidFill>
                            <a:schemeClr val="tx1"/>
                          </a:solidFill>
                          <a:effectLst/>
                          <a:latin typeface="+mn-lt"/>
                        </a:rPr>
                        <a:t>Noba</a:t>
                      </a:r>
                      <a:r>
                        <a:rPr lang="en-US" sz="900" b="0" i="0" u="none" strike="noStrike" baseline="0" dirty="0">
                          <a:solidFill>
                            <a:schemeClr val="tx1"/>
                          </a:solidFill>
                          <a:effectLst/>
                          <a:latin typeface="+mn-lt"/>
                        </a:rPr>
                        <a:t> Staff </a:t>
                      </a:r>
                      <a:r>
                        <a:rPr lang="en-US" sz="900" b="0" i="0" u="none" strike="noStrike" baseline="0" dirty="0">
                          <a:solidFill>
                            <a:srgbClr val="00B050"/>
                          </a:solidFill>
                          <a:effectLst/>
                          <a:latin typeface="+mn-lt"/>
                        </a:rPr>
                        <a:t>https://creativecommons.org/licenses/by-nc-sa/4.0/deed.en_US</a:t>
                      </a:r>
                    </a:p>
                  </a:txBody>
                  <a:tcPr marL="3493" marR="3493" marT="3492" marB="0" anchor="b">
                    <a:lnL>
                      <a:noFill/>
                    </a:lnL>
                    <a:lnR>
                      <a:noFill/>
                    </a:lnR>
                    <a:lnT>
                      <a:noFill/>
                    </a:lnT>
                    <a:lnB>
                      <a:noFill/>
                    </a:lnB>
                  </a:tcPr>
                </a:tc>
                <a:extLst>
                  <a:ext uri="{0D108BD9-81ED-4DB2-BD59-A6C34878D82A}">
                    <a16:rowId xmlns:a16="http://schemas.microsoft.com/office/drawing/2014/main" val="10000"/>
                  </a:ext>
                </a:extLst>
              </a:tr>
              <a:tr h="326015">
                <a:tc>
                  <a:txBody>
                    <a:bodyPr/>
                    <a:lstStyle/>
                    <a:p>
                      <a:pPr algn="l" fontAlgn="b"/>
                      <a:r>
                        <a:rPr lang="en-US" sz="900" b="0" i="0" u="none" strike="noStrike" dirty="0">
                          <a:solidFill>
                            <a:schemeClr val="tx1"/>
                          </a:solidFill>
                          <a:effectLst/>
                          <a:latin typeface="Calibri"/>
                        </a:rPr>
                        <a:t>Slide 16</a:t>
                      </a:r>
                    </a:p>
                  </a:txBody>
                  <a:tcPr marL="3493" marR="3493" marT="3492" marB="0" anchor="b">
                    <a:lnL>
                      <a:noFill/>
                    </a:lnL>
                    <a:lnR>
                      <a:noFill/>
                    </a:lnR>
                    <a:lnT>
                      <a:noFill/>
                    </a:lnT>
                    <a:lnB>
                      <a:noFill/>
                    </a:lnB>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Calibri"/>
                        </a:rPr>
                        <a:t>Image Credit: Early Attachment and Adult Intimacy </a:t>
                      </a:r>
                      <a:r>
                        <a:rPr lang="en-US" sz="900" b="0" i="0" u="none" strike="noStrike" dirty="0" err="1">
                          <a:solidFill>
                            <a:schemeClr val="tx1"/>
                          </a:solidFill>
                          <a:effectLst/>
                          <a:latin typeface="Calibri"/>
                        </a:rPr>
                        <a:t>Noba</a:t>
                      </a:r>
                      <a:r>
                        <a:rPr lang="en-US" sz="900" b="0" i="0" u="none" strike="noStrike" dirty="0">
                          <a:solidFill>
                            <a:schemeClr val="tx1"/>
                          </a:solidFill>
                          <a:effectLst/>
                          <a:latin typeface="Calibri"/>
                        </a:rPr>
                        <a:t> Staff </a:t>
                      </a:r>
                      <a:r>
                        <a:rPr lang="en-US" sz="900" b="0" i="0" u="none" strike="noStrike" baseline="0" dirty="0">
                          <a:solidFill>
                            <a:srgbClr val="00B050"/>
                          </a:solidFill>
                          <a:effectLst/>
                          <a:latin typeface="+mn-lt"/>
                        </a:rPr>
                        <a:t>https://creativecommons.org/licenses/by-nc-sa/4.0/deed.en_US</a:t>
                      </a:r>
                    </a:p>
                  </a:txBody>
                  <a:tcPr marL="3493" marR="3493" marT="3492" marB="0" anchor="b">
                    <a:lnL>
                      <a:noFill/>
                    </a:lnL>
                    <a:lnR>
                      <a:noFill/>
                    </a:lnR>
                    <a:lnT>
                      <a:noFill/>
                    </a:lnT>
                    <a:lnB>
                      <a:noFill/>
                    </a:lnB>
                  </a:tcPr>
                </a:tc>
                <a:extLst>
                  <a:ext uri="{0D108BD9-81ED-4DB2-BD59-A6C34878D82A}">
                    <a16:rowId xmlns:a16="http://schemas.microsoft.com/office/drawing/2014/main" val="10001"/>
                  </a:ext>
                </a:extLst>
              </a:tr>
              <a:tr h="326015">
                <a:tc>
                  <a:txBody>
                    <a:bodyPr/>
                    <a:lstStyle/>
                    <a:p>
                      <a:pPr algn="l" fontAlgn="b"/>
                      <a:r>
                        <a:rPr lang="en-US" sz="900" b="0" i="0" u="none" strike="noStrike" dirty="0">
                          <a:solidFill>
                            <a:schemeClr val="tx1"/>
                          </a:solidFill>
                          <a:effectLst/>
                          <a:latin typeface="Calibri"/>
                        </a:rPr>
                        <a:t>Slide 17</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davidmulder61 </a:t>
                      </a:r>
                      <a:r>
                        <a:rPr lang="en-US" sz="900" b="0" i="0" u="none" strike="noStrike" dirty="0">
                          <a:solidFill>
                            <a:srgbClr val="00B050"/>
                          </a:solidFill>
                          <a:effectLst/>
                          <a:latin typeface="+mn-lt"/>
                        </a:rPr>
                        <a:t>https://www.flickr.com/photos/113026679@N03/21933460598/ https://creativecommons.org/licenses/by-sa/2.0/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2"/>
                  </a:ext>
                </a:extLst>
              </a:tr>
              <a:tr h="326015">
                <a:tc>
                  <a:txBody>
                    <a:bodyPr/>
                    <a:lstStyle/>
                    <a:p>
                      <a:pPr algn="l" fontAlgn="b"/>
                      <a:r>
                        <a:rPr lang="en-US" sz="900" b="0" i="0" u="none" strike="noStrike" dirty="0">
                          <a:solidFill>
                            <a:schemeClr val="tx1"/>
                          </a:solidFill>
                          <a:effectLst/>
                          <a:latin typeface="Calibri"/>
                        </a:rPr>
                        <a:t>Slide 18</a:t>
                      </a:r>
                    </a:p>
                  </a:txBody>
                  <a:tcPr marL="3493" marR="3493" marT="3492" marB="0" anchor="b">
                    <a:lnL>
                      <a:noFill/>
                    </a:lnL>
                    <a:lnR>
                      <a:noFill/>
                    </a:lnR>
                    <a:lnT>
                      <a:noFill/>
                    </a:lnT>
                    <a:lnB>
                      <a:noFill/>
                    </a:lnB>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Calibri"/>
                        </a:rPr>
                        <a:t>Image credit: Taken from: </a:t>
                      </a:r>
                      <a:r>
                        <a:rPr lang="en-US" sz="900" kern="1200" baseline="0" dirty="0">
                          <a:solidFill>
                            <a:schemeClr val="tx1"/>
                          </a:solidFill>
                          <a:effectLst/>
                          <a:latin typeface="+mn-lt"/>
                          <a:ea typeface="MS PGothic" panose="020B0600070205080204" pitchFamily="34" charset="-128"/>
                          <a:cs typeface="MS PGothic" charset="0"/>
                        </a:rPr>
                        <a:t>Pew Research Center. (2012). </a:t>
                      </a:r>
                      <a:r>
                        <a:rPr lang="en-US" sz="900" i="1" kern="1200" baseline="0" dirty="0">
                          <a:solidFill>
                            <a:schemeClr val="tx1"/>
                          </a:solidFill>
                          <a:effectLst/>
                          <a:latin typeface="+mn-lt"/>
                          <a:ea typeface="MS PGothic" panose="020B0600070205080204" pitchFamily="34" charset="-128"/>
                          <a:cs typeface="MS PGothic" charset="0"/>
                        </a:rPr>
                        <a:t>The Boomerang generation. </a:t>
                      </a:r>
                      <a:r>
                        <a:rPr lang="en-US" sz="900" kern="1200" baseline="0" dirty="0">
                          <a:solidFill>
                            <a:schemeClr val="tx1"/>
                          </a:solidFill>
                          <a:effectLst/>
                          <a:latin typeface="+mn-lt"/>
                          <a:ea typeface="MS PGothic" panose="020B0600070205080204" pitchFamily="34" charset="-128"/>
                          <a:cs typeface="MS PGothic" charset="0"/>
                        </a:rPr>
                        <a:t>Retrieved from: </a:t>
                      </a:r>
                      <a:r>
                        <a:rPr lang="en-US" sz="900" kern="1200" baseline="0" dirty="0">
                          <a:solidFill>
                            <a:srgbClr val="00B050"/>
                          </a:solidFill>
                          <a:effectLst/>
                          <a:latin typeface="+mn-lt"/>
                          <a:ea typeface="MS PGothic" panose="020B0600070205080204" pitchFamily="34" charset="-128"/>
                          <a:cs typeface="MS PGothic" charset="0"/>
                        </a:rPr>
                        <a:t>http://www.pewsocialtrends.org/files/2012/03/PewSocialTrends-2012-BoomerangGeneration.pdf</a:t>
                      </a:r>
                      <a:endParaRPr lang="en-US" sz="900" kern="1200" dirty="0">
                        <a:solidFill>
                          <a:srgbClr val="00B050"/>
                        </a:solidFill>
                        <a:effectLst/>
                        <a:latin typeface="+mn-lt"/>
                        <a:ea typeface="MS PGothic" panose="020B0600070205080204" pitchFamily="34" charset="-128"/>
                        <a:cs typeface="MS PGothic" charset="0"/>
                      </a:endParaRPr>
                    </a:p>
                  </a:txBody>
                  <a:tcPr marL="3493" marR="3493" marT="3492" marB="0" anchor="b">
                    <a:lnL>
                      <a:noFill/>
                    </a:lnL>
                    <a:lnR>
                      <a:noFill/>
                    </a:lnR>
                    <a:lnT>
                      <a:noFill/>
                    </a:lnT>
                    <a:lnB>
                      <a:noFill/>
                    </a:lnB>
                  </a:tcPr>
                </a:tc>
                <a:extLst>
                  <a:ext uri="{0D108BD9-81ED-4DB2-BD59-A6C34878D82A}">
                    <a16:rowId xmlns:a16="http://schemas.microsoft.com/office/drawing/2014/main" val="10003"/>
                  </a:ext>
                </a:extLst>
              </a:tr>
              <a:tr h="326015">
                <a:tc>
                  <a:txBody>
                    <a:bodyPr/>
                    <a:lstStyle/>
                    <a:p>
                      <a:pPr algn="l" fontAlgn="b"/>
                      <a:r>
                        <a:rPr lang="en-US" sz="900" b="0" i="0" u="none" strike="noStrike" dirty="0">
                          <a:solidFill>
                            <a:schemeClr val="tx1"/>
                          </a:solidFill>
                          <a:effectLst/>
                          <a:latin typeface="Calibri"/>
                        </a:rPr>
                        <a:t>Slide 19</a:t>
                      </a:r>
                    </a:p>
                  </a:txBody>
                  <a:tcPr marL="3493" marR="3493" marT="3492" marB="0" anchor="b">
                    <a:lnL>
                      <a:noFill/>
                    </a:lnL>
                    <a:lnR>
                      <a:noFill/>
                    </a:lnR>
                    <a:lnT>
                      <a:noFill/>
                    </a:lnT>
                    <a:lnB>
                      <a:noFill/>
                    </a:lnB>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mn-lt"/>
                        </a:rPr>
                        <a:t>Image credit: Taken from: </a:t>
                      </a:r>
                      <a:r>
                        <a:rPr lang="en-US" sz="900" kern="1200" baseline="0" dirty="0">
                          <a:solidFill>
                            <a:schemeClr val="tx1"/>
                          </a:solidFill>
                          <a:effectLst/>
                          <a:latin typeface="+mn-lt"/>
                          <a:ea typeface="MS PGothic" panose="020B0600070205080204" pitchFamily="34" charset="-128"/>
                          <a:cs typeface="MS PGothic" charset="0"/>
                        </a:rPr>
                        <a:t>Pew Research Center. (2012). </a:t>
                      </a:r>
                      <a:r>
                        <a:rPr lang="en-US" sz="900" i="1" kern="1200" baseline="0" dirty="0">
                          <a:solidFill>
                            <a:schemeClr val="tx1"/>
                          </a:solidFill>
                          <a:effectLst/>
                          <a:latin typeface="+mn-lt"/>
                          <a:ea typeface="MS PGothic" panose="020B0600070205080204" pitchFamily="34" charset="-128"/>
                          <a:cs typeface="MS PGothic" charset="0"/>
                        </a:rPr>
                        <a:t>The Boomerang generation. </a:t>
                      </a:r>
                      <a:r>
                        <a:rPr lang="en-US" sz="900" kern="1200" baseline="0" dirty="0">
                          <a:solidFill>
                            <a:schemeClr val="tx1"/>
                          </a:solidFill>
                          <a:effectLst/>
                          <a:latin typeface="+mn-lt"/>
                          <a:ea typeface="MS PGothic" panose="020B0600070205080204" pitchFamily="34" charset="-128"/>
                          <a:cs typeface="MS PGothic" charset="0"/>
                        </a:rPr>
                        <a:t>Retrieved from: </a:t>
                      </a:r>
                      <a:r>
                        <a:rPr lang="en-US" sz="900" kern="1200" baseline="0" dirty="0">
                          <a:solidFill>
                            <a:srgbClr val="00B050"/>
                          </a:solidFill>
                          <a:effectLst/>
                          <a:latin typeface="+mn-lt"/>
                          <a:ea typeface="MS PGothic" panose="020B0600070205080204" pitchFamily="34" charset="-128"/>
                          <a:cs typeface="MS PGothic" charset="0"/>
                        </a:rPr>
                        <a:t>http://www.pewsocialtrends.org/files/2012/03/PewSocialTrends-2012-BoomerangGeneration.pdf</a:t>
                      </a:r>
                      <a:endParaRPr lang="en-US" sz="900" kern="1200" dirty="0">
                        <a:solidFill>
                          <a:srgbClr val="00B050"/>
                        </a:solidFill>
                        <a:effectLst/>
                        <a:latin typeface="+mn-lt"/>
                        <a:ea typeface="MS PGothic" panose="020B0600070205080204" pitchFamily="34" charset="-128"/>
                        <a:cs typeface="MS PGothic" charset="0"/>
                      </a:endParaRPr>
                    </a:p>
                  </a:txBody>
                  <a:tcPr marL="3493" marR="3493" marT="3492" marB="0" anchor="b">
                    <a:lnL>
                      <a:noFill/>
                    </a:lnL>
                    <a:lnR>
                      <a:noFill/>
                    </a:lnR>
                    <a:lnT>
                      <a:noFill/>
                    </a:lnT>
                    <a:lnB>
                      <a:noFill/>
                    </a:lnB>
                  </a:tcPr>
                </a:tc>
                <a:extLst>
                  <a:ext uri="{0D108BD9-81ED-4DB2-BD59-A6C34878D82A}">
                    <a16:rowId xmlns:a16="http://schemas.microsoft.com/office/drawing/2014/main" val="10004"/>
                  </a:ext>
                </a:extLst>
              </a:tr>
              <a:tr h="326015">
                <a:tc>
                  <a:txBody>
                    <a:bodyPr/>
                    <a:lstStyle/>
                    <a:p>
                      <a:pPr algn="l" fontAlgn="b"/>
                      <a:r>
                        <a:rPr lang="en-US" sz="900" b="0" i="0" u="none" strike="noStrike" dirty="0">
                          <a:solidFill>
                            <a:schemeClr val="tx1"/>
                          </a:solidFill>
                          <a:effectLst/>
                          <a:latin typeface="Calibri"/>
                        </a:rPr>
                        <a:t>Slide 21</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 Credit: Divorce Factors</a:t>
                      </a:r>
                      <a:r>
                        <a:rPr lang="en-US" sz="900" b="0" i="0" u="none" strike="noStrike" baseline="0" dirty="0">
                          <a:solidFill>
                            <a:schemeClr val="tx1"/>
                          </a:solidFill>
                          <a:effectLst/>
                          <a:latin typeface="Calibri"/>
                        </a:rPr>
                        <a:t> </a:t>
                      </a:r>
                      <a:r>
                        <a:rPr lang="en-US" sz="900" b="0" i="0" u="none" strike="noStrike" baseline="0" dirty="0" err="1">
                          <a:solidFill>
                            <a:schemeClr val="tx1"/>
                          </a:solidFill>
                          <a:effectLst/>
                          <a:latin typeface="Calibri"/>
                        </a:rPr>
                        <a:t>Noba</a:t>
                      </a:r>
                      <a:r>
                        <a:rPr lang="en-US" sz="900" b="0" i="0" u="none" strike="noStrike" baseline="0" dirty="0">
                          <a:solidFill>
                            <a:schemeClr val="tx1"/>
                          </a:solidFill>
                          <a:effectLst/>
                          <a:latin typeface="Calibri"/>
                        </a:rPr>
                        <a:t> Staff </a:t>
                      </a:r>
                      <a:r>
                        <a:rPr lang="en-US" sz="900" b="0" i="0" u="none" strike="noStrike" baseline="0" dirty="0">
                          <a:solidFill>
                            <a:srgbClr val="00B050"/>
                          </a:solidFill>
                          <a:effectLst/>
                          <a:latin typeface="+mn-lt"/>
                        </a:rPr>
                        <a:t>https://creativecommons.org/licenses/by-nc-sa/4.0/deed.en_US</a:t>
                      </a:r>
                      <a:endParaRPr lang="en-US" sz="900" b="0" i="0" u="none" strike="noStrike" dirty="0">
                        <a:solidFill>
                          <a:schemeClr val="tx1"/>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5"/>
                  </a:ext>
                </a:extLst>
              </a:tr>
              <a:tr h="326015">
                <a:tc>
                  <a:txBody>
                    <a:bodyPr/>
                    <a:lstStyle/>
                    <a:p>
                      <a:pPr algn="l" fontAlgn="b"/>
                      <a:r>
                        <a:rPr lang="en-US" sz="900" b="0" i="0" u="none" strike="noStrike" dirty="0">
                          <a:solidFill>
                            <a:schemeClr val="tx1"/>
                          </a:solidFill>
                          <a:effectLst/>
                          <a:latin typeface="Calibri"/>
                        </a:rPr>
                        <a:t>Slide 22</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Adopt rumolay </a:t>
                      </a:r>
                      <a:r>
                        <a:rPr lang="en-US" sz="900" b="0" i="0" u="none" strike="noStrike" dirty="0">
                          <a:solidFill>
                            <a:srgbClr val="00B050"/>
                          </a:solidFill>
                          <a:effectLst/>
                          <a:latin typeface="+mn-lt"/>
                        </a:rPr>
                        <a:t>https://www.flickr.com/photos/92997382@N00/6335595756 https://creativecommons.org/licenses/by-nc-nd/2.0/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6"/>
                  </a:ext>
                </a:extLst>
              </a:tr>
              <a:tr h="326015">
                <a:tc>
                  <a:txBody>
                    <a:bodyPr/>
                    <a:lstStyle/>
                    <a:p>
                      <a:pPr algn="l" fontAlgn="b"/>
                      <a:r>
                        <a:rPr lang="en-US" sz="900" b="0" i="0" u="none" strike="noStrike" dirty="0">
                          <a:solidFill>
                            <a:schemeClr val="tx1"/>
                          </a:solidFill>
                          <a:effectLst/>
                          <a:latin typeface="Calibri"/>
                        </a:rPr>
                        <a:t>Slide 24</a:t>
                      </a:r>
                    </a:p>
                  </a:txBody>
                  <a:tcPr marL="3493" marR="3493" marT="3492"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a:t>
                      </a:r>
                      <a:r>
                        <a:rPr lang="en-US" sz="900" b="0" i="0" u="none" strike="noStrike" baseline="0" dirty="0">
                          <a:solidFill>
                            <a:schemeClr val="tx1"/>
                          </a:solidFill>
                          <a:effectLst/>
                          <a:latin typeface="+mn-lt"/>
                        </a:rPr>
                        <a:t> Credit: </a:t>
                      </a:r>
                      <a:r>
                        <a:rPr lang="en-US" sz="900" b="0" i="0" u="none" strike="noStrike" baseline="0" dirty="0" err="1">
                          <a:solidFill>
                            <a:schemeClr val="tx1"/>
                          </a:solidFill>
                          <a:effectLst/>
                          <a:latin typeface="+mn-lt"/>
                        </a:rPr>
                        <a:t>Festejan</a:t>
                      </a:r>
                      <a:r>
                        <a:rPr lang="en-US" sz="900" b="0" i="0" u="none" strike="noStrike" baseline="0" dirty="0">
                          <a:solidFill>
                            <a:schemeClr val="tx1"/>
                          </a:solidFill>
                          <a:effectLst/>
                          <a:latin typeface="+mn-lt"/>
                        </a:rPr>
                        <a:t> a Miguel y Humberto El </a:t>
                      </a:r>
                      <a:r>
                        <a:rPr lang="en-US" sz="900" b="0" i="0" u="none" strike="noStrike" baseline="0" dirty="0" err="1">
                          <a:solidFill>
                            <a:schemeClr val="tx1"/>
                          </a:solidFill>
                          <a:effectLst/>
                          <a:latin typeface="+mn-lt"/>
                        </a:rPr>
                        <a:t>Heraldo</a:t>
                      </a:r>
                      <a:r>
                        <a:rPr lang="en-US" sz="900" b="0" i="0" u="none" strike="noStrike" baseline="0" dirty="0">
                          <a:solidFill>
                            <a:schemeClr val="tx1"/>
                          </a:solidFill>
                          <a:effectLst/>
                          <a:latin typeface="+mn-lt"/>
                        </a:rPr>
                        <a:t> de Saltillo </a:t>
                      </a:r>
                      <a:r>
                        <a:rPr lang="en-US" sz="900" b="0" i="0" u="none" strike="noStrike" baseline="0" dirty="0">
                          <a:solidFill>
                            <a:srgbClr val="00B050"/>
                          </a:solidFill>
                          <a:effectLst/>
                          <a:latin typeface="+mn-lt"/>
                        </a:rPr>
                        <a:t>https://www.flickr.com/photos/124953100@N05/24962058564/ https://creativecommons.org/licenses/by-nc-sa/2.0/</a:t>
                      </a:r>
                      <a:endParaRPr lang="en-US" sz="9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7275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b="1" u="sng" dirty="0">
                <a:solidFill>
                  <a:srgbClr val="00B0F0"/>
                </a:solidFill>
                <a:latin typeface="Calibri" charset="0"/>
                <a:ea typeface="MS PGothic" charset="0"/>
              </a:rPr>
              <a:t>Activity: </a:t>
            </a:r>
            <a:r>
              <a:rPr lang="en-US" b="1" u="sng" dirty="0">
                <a:solidFill>
                  <a:srgbClr val="00B0F0"/>
                </a:solidFill>
              </a:rPr>
              <a:t>Harry Potter’s Family</a:t>
            </a:r>
            <a:endParaRPr lang="en-US" b="1" u="sng" dirty="0">
              <a:solidFill>
                <a:srgbClr val="00B0F0"/>
              </a:solidFill>
              <a:latin typeface="Calibri" charset="0"/>
              <a:ea typeface="MS PGothic" charset="0"/>
            </a:endParaRPr>
          </a:p>
        </p:txBody>
      </p:sp>
      <p:sp>
        <p:nvSpPr>
          <p:cNvPr id="3" name="Content Placeholder 2"/>
          <p:cNvSpPr>
            <a:spLocks noGrp="1"/>
          </p:cNvSpPr>
          <p:nvPr>
            <p:ph idx="1"/>
          </p:nvPr>
        </p:nvSpPr>
        <p:spPr>
          <a:xfrm>
            <a:off x="457200" y="1600200"/>
            <a:ext cx="5242560" cy="4525963"/>
          </a:xfrm>
        </p:spPr>
        <p:txBody>
          <a:bodyPr/>
          <a:lstStyle/>
          <a:p>
            <a:pPr eaLnBrk="1" hangingPunct="1">
              <a:buFont typeface="Wingdings" panose="05000000000000000000" pitchFamily="2" charset="2"/>
              <a:buChar char="§"/>
              <a:defRPr/>
            </a:pPr>
            <a:r>
              <a:rPr lang="en-US" dirty="0">
                <a:latin typeface="Calibri" charset="0"/>
              </a:rPr>
              <a:t>As a child, do you think Harry Potter thought of his aunt, uncle, and cousin as family? Why or why not?</a:t>
            </a:r>
          </a:p>
          <a:p>
            <a:pPr eaLnBrk="1" hangingPunct="1">
              <a:buFont typeface="Wingdings" panose="05000000000000000000" pitchFamily="2" charset="2"/>
              <a:buChar char="§"/>
              <a:defRPr/>
            </a:pPr>
            <a:r>
              <a:rPr lang="en-US" dirty="0">
                <a:latin typeface="Calibri" charset="0"/>
                <a:ea typeface="+mn-ea"/>
                <a:cs typeface="+mn-cs"/>
              </a:rPr>
              <a:t>Once Harry met Ron’s family, the </a:t>
            </a:r>
            <a:r>
              <a:rPr lang="en-US" dirty="0" err="1">
                <a:latin typeface="Calibri" charset="0"/>
                <a:ea typeface="+mn-ea"/>
                <a:cs typeface="+mn-cs"/>
              </a:rPr>
              <a:t>Weasleys</a:t>
            </a:r>
            <a:r>
              <a:rPr lang="en-US" dirty="0">
                <a:latin typeface="Calibri" charset="0"/>
                <a:ea typeface="+mn-ea"/>
                <a:cs typeface="+mn-cs"/>
              </a:rPr>
              <a:t>, do you think it changed his idea of family? Why or why not?</a:t>
            </a:r>
            <a:endParaRPr lang="en-US" dirty="0">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80" y="2090927"/>
            <a:ext cx="2148840" cy="3072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b="1" u="sng">
                <a:latin typeface="Calibri" charset="0"/>
                <a:ea typeface="MS PGothic" charset="0"/>
              </a:rPr>
              <a:t>Overview</a:t>
            </a:r>
          </a:p>
        </p:txBody>
      </p:sp>
      <p:sp>
        <p:nvSpPr>
          <p:cNvPr id="3" name="Content Placeholder 2"/>
          <p:cNvSpPr>
            <a:spLocks noGrp="1"/>
          </p:cNvSpPr>
          <p:nvPr>
            <p:ph idx="1"/>
          </p:nvPr>
        </p:nvSpPr>
        <p:spPr>
          <a:xfrm>
            <a:off x="457200" y="1600200"/>
            <a:ext cx="8229600" cy="5013108"/>
          </a:xfrm>
        </p:spPr>
        <p:txBody>
          <a:bodyPr rtlCol="0">
            <a:normAutofit/>
          </a:bodyPr>
          <a:lstStyle/>
          <a:p>
            <a:pPr eaLnBrk="1" fontAlgn="auto" hangingPunct="1">
              <a:spcAft>
                <a:spcPts val="0"/>
              </a:spcAft>
              <a:buFont typeface="Arial"/>
              <a:buChar char="•"/>
              <a:defRPr/>
            </a:pPr>
            <a:r>
              <a:rPr lang="en-US" b="1" dirty="0">
                <a:ea typeface="+mn-ea"/>
                <a:cs typeface="+mn-cs"/>
              </a:rPr>
              <a:t>What is Family?</a:t>
            </a:r>
          </a:p>
          <a:p>
            <a:pPr lvl="1" eaLnBrk="1" fontAlgn="auto" hangingPunct="1">
              <a:spcAft>
                <a:spcPts val="0"/>
              </a:spcAft>
              <a:buFont typeface="Arial"/>
              <a:buChar char="•"/>
              <a:defRPr/>
            </a:pPr>
            <a:r>
              <a:rPr lang="en-US" b="1" dirty="0">
                <a:ea typeface="+mn-ea"/>
                <a:cs typeface="+mn-cs"/>
              </a:rPr>
              <a:t>Traditional and Modern Families</a:t>
            </a:r>
          </a:p>
          <a:p>
            <a:pPr lvl="1" eaLnBrk="1" fontAlgn="auto" hangingPunct="1">
              <a:spcAft>
                <a:spcPts val="0"/>
              </a:spcAft>
              <a:buFont typeface="Arial"/>
              <a:buChar char="•"/>
              <a:defRPr/>
            </a:pPr>
            <a:r>
              <a:rPr lang="en-US" b="1" dirty="0">
                <a:ea typeface="+mn-ea"/>
                <a:cs typeface="+mn-cs"/>
              </a:rPr>
              <a:t>Family of Orientation, Family of Procreation, and Joint Families</a:t>
            </a:r>
          </a:p>
          <a:p>
            <a:pPr lvl="1" eaLnBrk="1" fontAlgn="auto" hangingPunct="1">
              <a:spcAft>
                <a:spcPts val="0"/>
              </a:spcAft>
              <a:buFont typeface="Arial"/>
              <a:buChar char="•"/>
              <a:defRPr/>
            </a:pPr>
            <a:r>
              <a:rPr lang="en-US" b="1" dirty="0">
                <a:ea typeface="+mn-ea"/>
                <a:cs typeface="+mn-cs"/>
              </a:rPr>
              <a:t>Family Systems Theory</a:t>
            </a:r>
          </a:p>
          <a:p>
            <a:pPr eaLnBrk="1" fontAlgn="auto" hangingPunct="1">
              <a:spcAft>
                <a:spcPts val="0"/>
              </a:spcAft>
              <a:buFont typeface="Arial"/>
              <a:buChar char="•"/>
              <a:defRPr/>
            </a:pPr>
            <a:r>
              <a:rPr lang="en-US" dirty="0">
                <a:ea typeface="+mn-ea"/>
                <a:cs typeface="+mn-cs"/>
              </a:rPr>
              <a:t>How Families Develop</a:t>
            </a:r>
          </a:p>
          <a:p>
            <a:pPr eaLnBrk="1" fontAlgn="auto" hangingPunct="1">
              <a:spcAft>
                <a:spcPts val="0"/>
              </a:spcAft>
              <a:buFont typeface="Arial"/>
              <a:buChar char="•"/>
              <a:defRPr/>
            </a:pPr>
            <a:r>
              <a:rPr lang="en-US" dirty="0">
                <a:ea typeface="+mn-ea"/>
                <a:cs typeface="+mn-cs"/>
              </a:rPr>
              <a:t>Healthy, Happy Families </a:t>
            </a:r>
          </a:p>
          <a:p>
            <a:pPr lvl="1" eaLnBrk="1" fontAlgn="auto" hangingPunct="1">
              <a:spcAft>
                <a:spcPts val="0"/>
              </a:spcAft>
              <a:buFont typeface="Arial"/>
              <a:buChar char="•"/>
              <a:defRPr/>
            </a:pPr>
            <a:endParaRPr lang="en-US" b="1" dirty="0">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b="1" u="sng" dirty="0">
                <a:latin typeface="Calibri" charset="0"/>
                <a:ea typeface="MS PGothic" charset="0"/>
              </a:rPr>
              <a:t>What is Family?</a:t>
            </a:r>
          </a:p>
        </p:txBody>
      </p:sp>
      <p:sp>
        <p:nvSpPr>
          <p:cNvPr id="6" name="Content Placeholder 5"/>
          <p:cNvSpPr>
            <a:spLocks noGrp="1"/>
          </p:cNvSpPr>
          <p:nvPr>
            <p:ph sz="half" idx="1"/>
          </p:nvPr>
        </p:nvSpPr>
        <p:spPr>
          <a:xfrm>
            <a:off x="416379" y="1231027"/>
            <a:ext cx="4038600" cy="4525963"/>
          </a:xfrm>
        </p:spPr>
        <p:txBody>
          <a:bodyPr/>
          <a:lstStyle/>
          <a:p>
            <a:pPr marL="0" indent="0">
              <a:buNone/>
              <a:defRPr/>
            </a:pPr>
            <a:r>
              <a:rPr lang="en-US" sz="3600" b="1" dirty="0">
                <a:cs typeface="+mn-cs"/>
              </a:rPr>
              <a:t>Traditional </a:t>
            </a:r>
          </a:p>
          <a:p>
            <a:pPr>
              <a:buFont typeface="Wingdings" panose="05000000000000000000" pitchFamily="2" charset="2"/>
              <a:buChar char="§"/>
              <a:defRPr/>
            </a:pPr>
            <a:r>
              <a:rPr lang="en-US" dirty="0"/>
              <a:t>Nuclear family </a:t>
            </a:r>
          </a:p>
          <a:p>
            <a:pPr>
              <a:buFont typeface="Wingdings" panose="05000000000000000000" pitchFamily="2" charset="2"/>
              <a:buChar char="§"/>
              <a:defRPr/>
            </a:pPr>
            <a:r>
              <a:rPr lang="en-US" dirty="0">
                <a:cs typeface="+mn-cs"/>
              </a:rPr>
              <a:t>Two-parent family </a:t>
            </a:r>
          </a:p>
          <a:p>
            <a:pPr marL="0" indent="0">
              <a:buFont typeface="Arial" panose="020B0604020202020204" pitchFamily="34" charset="0"/>
              <a:buNone/>
              <a:defRPr/>
            </a:pPr>
            <a:endParaRPr lang="en-US" sz="3600" dirty="0">
              <a:cs typeface="+mn-cs"/>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t="5778" b="10427"/>
          <a:stretch/>
        </p:blipFill>
        <p:spPr>
          <a:xfrm>
            <a:off x="4653642" y="1418254"/>
            <a:ext cx="4033158" cy="2444621"/>
          </a:xfrm>
          <a:prstGeom prst="rect">
            <a:avLst/>
          </a:prstGeom>
          <a:ln>
            <a:solidFill>
              <a:schemeClr val="bg1">
                <a:lumMod val="75000"/>
              </a:schemeClr>
            </a:solidFill>
          </a:ln>
        </p:spPr>
      </p:pic>
      <p:sp>
        <p:nvSpPr>
          <p:cNvPr id="7" name="Content Placeholder 5"/>
          <p:cNvSpPr>
            <a:spLocks noGrp="1"/>
          </p:cNvSpPr>
          <p:nvPr>
            <p:ph sz="half" idx="1"/>
          </p:nvPr>
        </p:nvSpPr>
        <p:spPr>
          <a:xfrm>
            <a:off x="416379" y="2891877"/>
            <a:ext cx="4038600" cy="4525963"/>
          </a:xfrm>
        </p:spPr>
        <p:txBody>
          <a:bodyPr/>
          <a:lstStyle/>
          <a:p>
            <a:pPr marL="0" indent="0">
              <a:buNone/>
              <a:defRPr/>
            </a:pPr>
            <a:r>
              <a:rPr lang="en-US" sz="3600" b="1" dirty="0">
                <a:cs typeface="+mn-cs"/>
              </a:rPr>
              <a:t>Modern </a:t>
            </a:r>
          </a:p>
          <a:p>
            <a:pPr>
              <a:buFont typeface="Wingdings" panose="05000000000000000000" pitchFamily="2" charset="2"/>
              <a:buChar char="§"/>
              <a:defRPr/>
            </a:pPr>
            <a:r>
              <a:rPr lang="en-US" dirty="0">
                <a:cs typeface="+mn-cs"/>
              </a:rPr>
              <a:t>Single parent families</a:t>
            </a:r>
          </a:p>
          <a:p>
            <a:pPr>
              <a:buFont typeface="Wingdings" panose="05000000000000000000" pitchFamily="2" charset="2"/>
              <a:buChar char="§"/>
              <a:defRPr/>
            </a:pPr>
            <a:r>
              <a:rPr lang="en-US" dirty="0"/>
              <a:t>Blended families</a:t>
            </a:r>
          </a:p>
          <a:p>
            <a:pPr>
              <a:buFont typeface="Wingdings" panose="05000000000000000000" pitchFamily="2" charset="2"/>
              <a:buChar char="§"/>
              <a:defRPr/>
            </a:pPr>
            <a:r>
              <a:rPr lang="en-US" dirty="0">
                <a:cs typeface="+mn-cs"/>
              </a:rPr>
              <a:t>Foster families</a:t>
            </a:r>
          </a:p>
          <a:p>
            <a:pPr>
              <a:buFont typeface="Wingdings" panose="05000000000000000000" pitchFamily="2" charset="2"/>
              <a:buChar char="§"/>
              <a:defRPr/>
            </a:pPr>
            <a:r>
              <a:rPr lang="en-US" dirty="0">
                <a:cs typeface="+mn-cs"/>
              </a:rPr>
              <a:t>Childfree families</a:t>
            </a:r>
          </a:p>
          <a:p>
            <a:pPr>
              <a:buFont typeface="Wingdings" panose="05000000000000000000" pitchFamily="2" charset="2"/>
              <a:buChar char="§"/>
              <a:defRPr/>
            </a:pPr>
            <a:r>
              <a:rPr lang="en-US" dirty="0">
                <a:cs typeface="+mn-cs"/>
              </a:rPr>
              <a:t>Same-sex couples</a:t>
            </a:r>
          </a:p>
          <a:p>
            <a:pPr>
              <a:buFont typeface="Wingdings" panose="05000000000000000000" pitchFamily="2" charset="2"/>
              <a:buChar char="§"/>
              <a:defRPr/>
            </a:pPr>
            <a:r>
              <a:rPr lang="en-US" dirty="0">
                <a:cs typeface="+mn-cs"/>
              </a:rPr>
              <a:t>And many others</a:t>
            </a:r>
          </a:p>
          <a:p>
            <a:pPr marL="0" indent="0">
              <a:buFont typeface="Arial" panose="020B0604020202020204" pitchFamily="34" charset="0"/>
              <a:buNone/>
              <a:defRPr/>
            </a:pPr>
            <a:endParaRPr lang="en-US" sz="3600" dirty="0">
              <a:cs typeface="+mn-cs"/>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20471" b="19066"/>
          <a:stretch/>
        </p:blipFill>
        <p:spPr>
          <a:xfrm>
            <a:off x="4653642" y="3935539"/>
            <a:ext cx="4033158" cy="24386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eaLnBrk="1" hangingPunct="1"/>
            <a:r>
              <a:rPr lang="en-US" b="1" u="sng" dirty="0">
                <a:latin typeface="Calibri" charset="0"/>
                <a:ea typeface="MS PGothic" charset="0"/>
              </a:rPr>
              <a:t>What is a Family?</a:t>
            </a:r>
          </a:p>
        </p:txBody>
      </p:sp>
      <p:sp>
        <p:nvSpPr>
          <p:cNvPr id="36866" name="Content Placeholder 5"/>
          <p:cNvSpPr>
            <a:spLocks noGrp="1"/>
          </p:cNvSpPr>
          <p:nvPr>
            <p:ph sz="half" idx="1"/>
          </p:nvPr>
        </p:nvSpPr>
        <p:spPr>
          <a:xfrm>
            <a:off x="1920240" y="4840941"/>
            <a:ext cx="6370320" cy="1983722"/>
          </a:xfrm>
        </p:spPr>
        <p:txBody>
          <a:bodyPr/>
          <a:lstStyle/>
          <a:p>
            <a:pPr marL="0" indent="0" eaLnBrk="1" hangingPunct="1">
              <a:buNone/>
            </a:pPr>
            <a:r>
              <a:rPr lang="en-US" b="1" dirty="0">
                <a:solidFill>
                  <a:srgbClr val="00B050"/>
                </a:solidFill>
                <a:latin typeface="Calibri" charset="0"/>
              </a:rPr>
              <a:t>Some people think of their pets as a member of their family. What do you think? Do pets count as family members? </a:t>
            </a:r>
          </a:p>
          <a:p>
            <a:pPr eaLnBrk="1" hangingPunct="1"/>
            <a:endParaRPr lang="en-US" sz="1600" dirty="0">
              <a:latin typeface="Calibri" charset="0"/>
            </a:endParaRPr>
          </a:p>
        </p:txBody>
      </p:sp>
      <p:pic>
        <p:nvPicPr>
          <p:cNvPr id="2" name="Picture 1" descr="4641173546_4e6d2e4bea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503" y="1417638"/>
            <a:ext cx="5086994" cy="339132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b="1" u="sng" dirty="0">
                <a:latin typeface="Calibri" charset="0"/>
                <a:ea typeface="MS PGothic" charset="0"/>
              </a:rPr>
              <a:t>What is Family?</a:t>
            </a:r>
          </a:p>
        </p:txBody>
      </p:sp>
      <p:sp>
        <p:nvSpPr>
          <p:cNvPr id="6" name="Content Placeholder 5"/>
          <p:cNvSpPr>
            <a:spLocks noGrp="1"/>
          </p:cNvSpPr>
          <p:nvPr>
            <p:ph sz="half" idx="1"/>
          </p:nvPr>
        </p:nvSpPr>
        <p:spPr>
          <a:xfrm>
            <a:off x="6025663" y="5180531"/>
            <a:ext cx="3329355" cy="1061795"/>
          </a:xfrm>
        </p:spPr>
        <p:txBody>
          <a:bodyPr/>
          <a:lstStyle/>
          <a:p>
            <a:pPr>
              <a:buFont typeface="Wingdings" panose="05000000000000000000" pitchFamily="2" charset="2"/>
              <a:buChar char="§"/>
              <a:defRPr/>
            </a:pPr>
            <a:r>
              <a:rPr lang="en-US" sz="3600" dirty="0">
                <a:cs typeface="+mn-cs"/>
              </a:rPr>
              <a:t>Joint Family</a:t>
            </a:r>
            <a:endParaRPr lang="en-US" dirty="0">
              <a:cs typeface="+mn-cs"/>
            </a:endParaRPr>
          </a:p>
          <a:p>
            <a:pPr marL="0" indent="0">
              <a:buFont typeface="Arial" panose="020B0604020202020204" pitchFamily="34" charset="0"/>
              <a:buNone/>
              <a:defRPr/>
            </a:pPr>
            <a:endParaRPr lang="en-US" sz="3600" dirty="0">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631" y="1417638"/>
            <a:ext cx="5311961" cy="3532662"/>
          </a:xfrm>
          <a:prstGeom prst="rect">
            <a:avLst/>
          </a:prstGeom>
        </p:spPr>
      </p:pic>
      <p:sp>
        <p:nvSpPr>
          <p:cNvPr id="7" name="Content Placeholder 5"/>
          <p:cNvSpPr>
            <a:spLocks noGrp="1"/>
          </p:cNvSpPr>
          <p:nvPr>
            <p:ph sz="half" idx="1"/>
          </p:nvPr>
        </p:nvSpPr>
        <p:spPr>
          <a:xfrm>
            <a:off x="3282463" y="5163588"/>
            <a:ext cx="3329355" cy="1185527"/>
          </a:xfrm>
        </p:spPr>
        <p:txBody>
          <a:bodyPr/>
          <a:lstStyle/>
          <a:p>
            <a:pPr>
              <a:buFont typeface="Wingdings" panose="05000000000000000000" pitchFamily="2" charset="2"/>
              <a:buChar char="§"/>
              <a:defRPr/>
            </a:pPr>
            <a:r>
              <a:rPr lang="en-US" sz="3600" dirty="0">
                <a:cs typeface="+mn-cs"/>
              </a:rPr>
              <a:t>Family of Procreation</a:t>
            </a:r>
          </a:p>
          <a:p>
            <a:pPr marL="0" indent="0">
              <a:buFont typeface="Arial" panose="020B0604020202020204" pitchFamily="34" charset="0"/>
              <a:buNone/>
              <a:defRPr/>
            </a:pPr>
            <a:endParaRPr lang="en-US" sz="3600" dirty="0">
              <a:cs typeface="+mn-cs"/>
            </a:endParaRPr>
          </a:p>
        </p:txBody>
      </p:sp>
      <p:sp>
        <p:nvSpPr>
          <p:cNvPr id="8" name="Content Placeholder 5"/>
          <p:cNvSpPr>
            <a:spLocks noGrp="1"/>
          </p:cNvSpPr>
          <p:nvPr>
            <p:ph sz="half" idx="1"/>
          </p:nvPr>
        </p:nvSpPr>
        <p:spPr>
          <a:xfrm>
            <a:off x="609601" y="5163588"/>
            <a:ext cx="2766646" cy="1272382"/>
          </a:xfrm>
        </p:spPr>
        <p:txBody>
          <a:bodyPr/>
          <a:lstStyle/>
          <a:p>
            <a:pPr>
              <a:buFont typeface="Wingdings" panose="05000000000000000000" pitchFamily="2" charset="2"/>
              <a:buChar char="§"/>
              <a:defRPr/>
            </a:pPr>
            <a:r>
              <a:rPr lang="en-US" sz="3600" dirty="0">
                <a:cs typeface="+mn-cs"/>
              </a:rPr>
              <a:t>Family of Orientation</a:t>
            </a:r>
          </a:p>
          <a:p>
            <a:pPr marL="0" indent="0">
              <a:buFont typeface="Arial" panose="020B0604020202020204" pitchFamily="34" charset="0"/>
              <a:buNone/>
              <a:defRPr/>
            </a:pPr>
            <a:endParaRPr lang="en-US" sz="3600" dirty="0">
              <a:cs typeface="+mn-cs"/>
            </a:endParaRPr>
          </a:p>
        </p:txBody>
      </p:sp>
    </p:spTree>
    <p:extLst>
      <p:ext uri="{BB962C8B-B14F-4D97-AF65-F5344CB8AC3E}">
        <p14:creationId xmlns:p14="http://schemas.microsoft.com/office/powerpoint/2010/main" val="381548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b="1" u="sng" dirty="0">
                <a:latin typeface="Calibri" charset="0"/>
                <a:ea typeface="MS PGothic" charset="0"/>
              </a:rPr>
              <a:t>What is Family?</a:t>
            </a:r>
          </a:p>
        </p:txBody>
      </p:sp>
      <p:sp>
        <p:nvSpPr>
          <p:cNvPr id="6" name="Content Placeholder 5"/>
          <p:cNvSpPr>
            <a:spLocks noGrp="1"/>
          </p:cNvSpPr>
          <p:nvPr>
            <p:ph sz="half" idx="1"/>
          </p:nvPr>
        </p:nvSpPr>
        <p:spPr>
          <a:xfrm>
            <a:off x="1244970" y="5373247"/>
            <a:ext cx="6318739" cy="732692"/>
          </a:xfrm>
        </p:spPr>
        <p:txBody>
          <a:bodyPr/>
          <a:lstStyle/>
          <a:p>
            <a:pPr marL="0" indent="0">
              <a:buNone/>
              <a:defRPr/>
            </a:pPr>
            <a:r>
              <a:rPr lang="en-US" sz="3600" b="1" dirty="0">
                <a:cs typeface="+mn-cs"/>
              </a:rPr>
              <a:t>Family Systems Theory </a:t>
            </a:r>
            <a:endParaRPr lang="en-US" b="1" dirty="0">
              <a:cs typeface="+mn-cs"/>
            </a:endParaRPr>
          </a:p>
          <a:p>
            <a:pPr marL="0" indent="0">
              <a:buFont typeface="Arial" panose="020B0604020202020204" pitchFamily="34" charset="0"/>
              <a:buNone/>
              <a:defRPr/>
            </a:pPr>
            <a:endParaRPr lang="en-US" sz="3600" dirty="0">
              <a:cs typeface="+mn-cs"/>
            </a:endParaRPr>
          </a:p>
        </p:txBody>
      </p:sp>
      <p:pic>
        <p:nvPicPr>
          <p:cNvPr id="2" name="Picture 1" descr="4034752817_2e556ddacc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10" y="1493848"/>
            <a:ext cx="6471180" cy="3865314"/>
          </a:xfrm>
          <a:prstGeom prst="rect">
            <a:avLst/>
          </a:prstGeom>
          <a:ln>
            <a:noFill/>
          </a:ln>
          <a:effectLst/>
        </p:spPr>
      </p:pic>
    </p:spTree>
    <p:extLst>
      <p:ext uri="{BB962C8B-B14F-4D97-AF65-F5344CB8AC3E}">
        <p14:creationId xmlns:p14="http://schemas.microsoft.com/office/powerpoint/2010/main" val="357159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b="1" u="sng" dirty="0">
                <a:solidFill>
                  <a:srgbClr val="00B0F0"/>
                </a:solidFill>
                <a:latin typeface="Calibri" charset="0"/>
                <a:ea typeface="MS PGothic" charset="0"/>
              </a:rPr>
              <a:t>Activity: Your Romantic Style</a:t>
            </a:r>
          </a:p>
        </p:txBody>
      </p:sp>
      <p:sp>
        <p:nvSpPr>
          <p:cNvPr id="3" name="Content Placeholder 2"/>
          <p:cNvSpPr>
            <a:spLocks noGrp="1"/>
          </p:cNvSpPr>
          <p:nvPr>
            <p:ph idx="1"/>
          </p:nvPr>
        </p:nvSpPr>
        <p:spPr>
          <a:xfrm>
            <a:off x="457200" y="1600200"/>
            <a:ext cx="4172673" cy="4525963"/>
          </a:xfrm>
        </p:spPr>
        <p:txBody>
          <a:bodyPr/>
          <a:lstStyle/>
          <a:p>
            <a:pPr eaLnBrk="1" hangingPunct="1">
              <a:buFont typeface="Wingdings" panose="05000000000000000000" pitchFamily="2" charset="2"/>
              <a:buChar char="§"/>
              <a:defRPr/>
            </a:pPr>
            <a:r>
              <a:rPr lang="en-US" dirty="0">
                <a:ea typeface="+mn-ea"/>
                <a:cs typeface="+mn-cs"/>
              </a:rPr>
              <a:t>Fill out the Experiences in Close Relationship Scale-Short Form (ECR-S)</a:t>
            </a:r>
          </a:p>
          <a:p>
            <a:pPr eaLnBrk="1" hangingPunct="1">
              <a:buFont typeface="Wingdings" panose="05000000000000000000" pitchFamily="2" charset="2"/>
              <a:buChar char="§"/>
              <a:defRPr/>
            </a:pPr>
            <a:r>
              <a:rPr lang="en-US" dirty="0">
                <a:ea typeface="+mn-ea"/>
                <a:cs typeface="+mn-cs"/>
              </a:rPr>
              <a:t>Come up with a score for </a:t>
            </a:r>
            <a:r>
              <a:rPr lang="en-US" b="1" dirty="0">
                <a:ea typeface="+mn-ea"/>
                <a:cs typeface="+mn-cs"/>
              </a:rPr>
              <a:t>Anxiety</a:t>
            </a:r>
            <a:r>
              <a:rPr lang="en-US" dirty="0">
                <a:ea typeface="+mn-ea"/>
                <a:cs typeface="+mn-cs"/>
              </a:rPr>
              <a:t> and a score for </a:t>
            </a:r>
            <a:r>
              <a:rPr lang="en-US" b="1" dirty="0">
                <a:ea typeface="+mn-ea"/>
                <a:cs typeface="+mn-cs"/>
              </a:rPr>
              <a:t>Avoidance</a:t>
            </a:r>
          </a:p>
          <a:p>
            <a:pPr marL="0" indent="0" eaLnBrk="1" hangingPunct="1">
              <a:buNone/>
              <a:defRPr/>
            </a:pPr>
            <a:endParaRPr lang="en-US" dirty="0">
              <a:ea typeface="+mn-ea"/>
              <a:cs typeface="+mn-cs"/>
            </a:endParaRPr>
          </a:p>
          <a:p>
            <a:pPr marL="0" indent="0" eaLnBrk="1" hangingPunct="1">
              <a:buFont typeface="Arial" panose="020B0604020202020204" pitchFamily="34" charset="0"/>
              <a:buNone/>
              <a:defRPr/>
            </a:pPr>
            <a:endParaRPr lang="en-US" dirty="0">
              <a:ea typeface="+mn-ea"/>
              <a:cs typeface="+mn-cs"/>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079633" y="1417637"/>
            <a:ext cx="3607167" cy="4708525"/>
          </a:xfrm>
          <a:prstGeom prst="rect">
            <a:avLst/>
          </a:prstGeom>
          <a:ln>
            <a:noFill/>
          </a:ln>
          <a:effectLst/>
        </p:spPr>
      </p:pic>
    </p:spTree>
    <p:extLst>
      <p:ext uri="{BB962C8B-B14F-4D97-AF65-F5344CB8AC3E}">
        <p14:creationId xmlns:p14="http://schemas.microsoft.com/office/powerpoint/2010/main" val="2200968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E4D323A3-900B-4BF9-A5F1-9ADDCB6E1461}"/>
</file>

<file path=customXml/itemProps2.xml><?xml version="1.0" encoding="utf-8"?>
<ds:datastoreItem xmlns:ds="http://schemas.openxmlformats.org/officeDocument/2006/customXml" ds:itemID="{AC6431CC-DA71-46C8-90F6-7092F16A34A3}"/>
</file>

<file path=customXml/itemProps3.xml><?xml version="1.0" encoding="utf-8"?>
<ds:datastoreItem xmlns:ds="http://schemas.openxmlformats.org/officeDocument/2006/customXml" ds:itemID="{61F856B6-33EA-4A21-94F9-79BDB1DED4F4}"/>
</file>

<file path=docProps/app.xml><?xml version="1.0" encoding="utf-8"?>
<Properties xmlns="http://schemas.openxmlformats.org/officeDocument/2006/extended-properties" xmlns:vt="http://schemas.openxmlformats.org/officeDocument/2006/docPropsVTypes">
  <TotalTime>11685</TotalTime>
  <Words>4919</Words>
  <Application>Microsoft Office PowerPoint</Application>
  <PresentationFormat>On-screen Show (4:3)</PresentationFormat>
  <Paragraphs>468</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MS PGothic</vt:lpstr>
      <vt:lpstr>Arial</vt:lpstr>
      <vt:lpstr>Calibri</vt:lpstr>
      <vt:lpstr>Times New Roman</vt:lpstr>
      <vt:lpstr>Wingdings</vt:lpstr>
      <vt:lpstr>Office Theme</vt:lpstr>
      <vt:lpstr>The Family</vt:lpstr>
      <vt:lpstr>Learning Objectives</vt:lpstr>
      <vt:lpstr>Activity: Harry Potter’s Family</vt:lpstr>
      <vt:lpstr>Overview</vt:lpstr>
      <vt:lpstr>What is Family?</vt:lpstr>
      <vt:lpstr>What is a Family?</vt:lpstr>
      <vt:lpstr>What is Family?</vt:lpstr>
      <vt:lpstr>What is Family?</vt:lpstr>
      <vt:lpstr>Activity: Your Romantic Style</vt:lpstr>
      <vt:lpstr>Overview</vt:lpstr>
      <vt:lpstr>How Families Develop</vt:lpstr>
      <vt:lpstr>CAT: The Muddiest Point </vt:lpstr>
      <vt:lpstr>Overview</vt:lpstr>
      <vt:lpstr>How Families Develop</vt:lpstr>
      <vt:lpstr>How Families Develop</vt:lpstr>
      <vt:lpstr>How Families Develop</vt:lpstr>
      <vt:lpstr>Activity:  Do Perfect Parents Make Perfect Children?</vt:lpstr>
      <vt:lpstr>Parenting in Later Life</vt:lpstr>
      <vt:lpstr>Parenting in Later Life</vt:lpstr>
      <vt:lpstr>Overview</vt:lpstr>
      <vt:lpstr>Family Issues and Considerations</vt:lpstr>
      <vt:lpstr>Family Issues &amp; Considerations</vt:lpstr>
      <vt:lpstr>Overview</vt:lpstr>
      <vt:lpstr>Happy Healthy Families</vt:lpstr>
      <vt:lpstr>CAT: One-Minute Paper</vt:lpstr>
      <vt:lpstr>Photo Attribution</vt:lpstr>
      <vt:lpstr>Photo Attribution</vt:lpstr>
    </vt:vector>
  </TitlesOfParts>
  <Company>University of Wisconsin - Green Bay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Designs</dc:title>
  <dc:creator>NOBA</dc:creator>
  <cp:revision>330</cp:revision>
  <dcterms:created xsi:type="dcterms:W3CDTF">2014-06-12T20:46:08Z</dcterms:created>
  <dcterms:modified xsi:type="dcterms:W3CDTF">2016-09-30T21:00:43Z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